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256" r:id="rId3"/>
    <p:sldId id="257" r:id="rId4"/>
    <p:sldId id="258" r:id="rId5"/>
    <p:sldId id="259" r:id="rId6"/>
    <p:sldId id="260"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47" d="100"/>
          <a:sy n="47" d="100"/>
        </p:scale>
        <p:origin x="77" y="7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DD7885-171B-47FF-972E-27E1FCF1BE1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BBC7626B-1D8E-4A7B-954E-E9415B84BF6D}">
      <dgm:prSet/>
      <dgm:spPr/>
      <dgm:t>
        <a:bodyPr/>
        <a:lstStyle/>
        <a:p>
          <a:r>
            <a:rPr lang="en-IN" dirty="0"/>
            <a:t>This section explains how the AI model was integrated into real hardware to build a working smart vacuum cleaner.</a:t>
          </a:r>
          <a:endParaRPr lang="en-US" dirty="0"/>
        </a:p>
      </dgm:t>
    </dgm:pt>
    <dgm:pt modelId="{2689E4E5-F49B-4178-8F19-D7D0E29A43D2}" type="parTrans" cxnId="{6677DBC5-8535-4F03-8314-5CAAAE694FF3}">
      <dgm:prSet/>
      <dgm:spPr/>
      <dgm:t>
        <a:bodyPr/>
        <a:lstStyle/>
        <a:p>
          <a:endParaRPr lang="en-US"/>
        </a:p>
      </dgm:t>
    </dgm:pt>
    <dgm:pt modelId="{361DAE2A-5AC5-416B-AA4D-2CEB3DF9CDF8}" type="sibTrans" cxnId="{6677DBC5-8535-4F03-8314-5CAAAE694FF3}">
      <dgm:prSet/>
      <dgm:spPr/>
      <dgm:t>
        <a:bodyPr/>
        <a:lstStyle/>
        <a:p>
          <a:endParaRPr lang="en-US"/>
        </a:p>
      </dgm:t>
    </dgm:pt>
    <dgm:pt modelId="{C76F7220-B405-4C33-88E9-4E04EADEC9B8}">
      <dgm:prSet/>
      <dgm:spPr/>
      <dgm:t>
        <a:bodyPr/>
        <a:lstStyle/>
        <a:p>
          <a:r>
            <a:rPr lang="en-IN"/>
            <a:t>Focus on real-time execution using Raspberry Pi and GPIO.</a:t>
          </a:r>
          <a:endParaRPr lang="en-US"/>
        </a:p>
      </dgm:t>
    </dgm:pt>
    <dgm:pt modelId="{3A260305-F4C0-45BC-A1DD-0370C9A7426E}" type="parTrans" cxnId="{49A3D977-27DC-4695-818D-E5093C420C74}">
      <dgm:prSet/>
      <dgm:spPr/>
      <dgm:t>
        <a:bodyPr/>
        <a:lstStyle/>
        <a:p>
          <a:endParaRPr lang="en-US"/>
        </a:p>
      </dgm:t>
    </dgm:pt>
    <dgm:pt modelId="{7E7E1B1C-AFAB-4860-A7E3-BF5A3B18EA34}" type="sibTrans" cxnId="{49A3D977-27DC-4695-818D-E5093C420C74}">
      <dgm:prSet/>
      <dgm:spPr/>
      <dgm:t>
        <a:bodyPr/>
        <a:lstStyle/>
        <a:p>
          <a:endParaRPr lang="en-US"/>
        </a:p>
      </dgm:t>
    </dgm:pt>
    <dgm:pt modelId="{539CC50E-E29F-46A2-ABC4-45B86A55E167}">
      <dgm:prSet/>
      <dgm:spPr/>
      <dgm:t>
        <a:bodyPr/>
        <a:lstStyle/>
        <a:p>
          <a:r>
            <a:rPr lang="en-IN"/>
            <a:t>Hardware enables the AI model to interact with the physical world.</a:t>
          </a:r>
          <a:endParaRPr lang="en-US"/>
        </a:p>
      </dgm:t>
    </dgm:pt>
    <dgm:pt modelId="{5767D97F-45F7-474C-94D8-CAFBF6CD7A82}" type="parTrans" cxnId="{82D25DBB-DF79-4DCC-903B-15ADCC8B0E62}">
      <dgm:prSet/>
      <dgm:spPr/>
      <dgm:t>
        <a:bodyPr/>
        <a:lstStyle/>
        <a:p>
          <a:endParaRPr lang="en-US"/>
        </a:p>
      </dgm:t>
    </dgm:pt>
    <dgm:pt modelId="{00F7D55B-8B62-469D-9090-413D1EB70562}" type="sibTrans" cxnId="{82D25DBB-DF79-4DCC-903B-15ADCC8B0E62}">
      <dgm:prSet/>
      <dgm:spPr/>
      <dgm:t>
        <a:bodyPr/>
        <a:lstStyle/>
        <a:p>
          <a:endParaRPr lang="en-US"/>
        </a:p>
      </dgm:t>
    </dgm:pt>
    <dgm:pt modelId="{1C8876DB-0B98-40D3-A983-1DE38CE59837}">
      <dgm:prSet/>
      <dgm:spPr/>
      <dgm:t>
        <a:bodyPr/>
        <a:lstStyle/>
        <a:p>
          <a:r>
            <a:rPr lang="en-IN"/>
            <a:t>Covers motor control, vacuum triggering, and component interfacing.</a:t>
          </a:r>
          <a:endParaRPr lang="en-US"/>
        </a:p>
      </dgm:t>
    </dgm:pt>
    <dgm:pt modelId="{D36C2BEE-B11E-4DE7-857B-8AFC3F697A57}" type="parTrans" cxnId="{E9E5052A-D422-4E0B-A58B-38D97FEA06CE}">
      <dgm:prSet/>
      <dgm:spPr/>
      <dgm:t>
        <a:bodyPr/>
        <a:lstStyle/>
        <a:p>
          <a:endParaRPr lang="en-US"/>
        </a:p>
      </dgm:t>
    </dgm:pt>
    <dgm:pt modelId="{AF801A44-D700-4D4C-83B9-9BC224F14B13}" type="sibTrans" cxnId="{E9E5052A-D422-4E0B-A58B-38D97FEA06CE}">
      <dgm:prSet/>
      <dgm:spPr/>
      <dgm:t>
        <a:bodyPr/>
        <a:lstStyle/>
        <a:p>
          <a:endParaRPr lang="en-US"/>
        </a:p>
      </dgm:t>
    </dgm:pt>
    <dgm:pt modelId="{251109FA-15B2-4B5F-B3BE-B72260D37028}">
      <dgm:prSet/>
      <dgm:spPr/>
      <dgm:t>
        <a:bodyPr/>
        <a:lstStyle/>
        <a:p>
          <a:r>
            <a:rPr lang="en-IN"/>
            <a:t>Designed to operate autonomously based on CNN predictions</a:t>
          </a:r>
          <a:endParaRPr lang="en-US"/>
        </a:p>
      </dgm:t>
    </dgm:pt>
    <dgm:pt modelId="{BA8EE447-82AB-47F2-9C00-EA1696F13474}" type="parTrans" cxnId="{EF81AD54-F3E0-465A-B7C7-08636CEF1A26}">
      <dgm:prSet/>
      <dgm:spPr/>
      <dgm:t>
        <a:bodyPr/>
        <a:lstStyle/>
        <a:p>
          <a:endParaRPr lang="en-US"/>
        </a:p>
      </dgm:t>
    </dgm:pt>
    <dgm:pt modelId="{13279933-AC27-43B8-96B3-2CDEA54AAD4E}" type="sibTrans" cxnId="{EF81AD54-F3E0-465A-B7C7-08636CEF1A26}">
      <dgm:prSet/>
      <dgm:spPr/>
      <dgm:t>
        <a:bodyPr/>
        <a:lstStyle/>
        <a:p>
          <a:endParaRPr lang="en-US"/>
        </a:p>
      </dgm:t>
    </dgm:pt>
    <dgm:pt modelId="{22667E24-B63E-0041-BEDA-C7FBD6F6635F}" type="pres">
      <dgm:prSet presAssocID="{55DD7885-171B-47FF-972E-27E1FCF1BE1D}" presName="diagram" presStyleCnt="0">
        <dgm:presLayoutVars>
          <dgm:dir/>
          <dgm:resizeHandles val="exact"/>
        </dgm:presLayoutVars>
      </dgm:prSet>
      <dgm:spPr/>
    </dgm:pt>
    <dgm:pt modelId="{2F1D2318-D2BB-4D43-9EE3-A6296BFB5068}" type="pres">
      <dgm:prSet presAssocID="{BBC7626B-1D8E-4A7B-954E-E9415B84BF6D}" presName="node" presStyleLbl="node1" presStyleIdx="0" presStyleCnt="5">
        <dgm:presLayoutVars>
          <dgm:bulletEnabled val="1"/>
        </dgm:presLayoutVars>
      </dgm:prSet>
      <dgm:spPr/>
    </dgm:pt>
    <dgm:pt modelId="{6B6A2A23-69BA-3E46-89E3-9CAA4ACC2078}" type="pres">
      <dgm:prSet presAssocID="{361DAE2A-5AC5-416B-AA4D-2CEB3DF9CDF8}" presName="sibTrans" presStyleCnt="0"/>
      <dgm:spPr/>
    </dgm:pt>
    <dgm:pt modelId="{66A4DC4B-ABA3-B94B-9B62-26D592DEEFF9}" type="pres">
      <dgm:prSet presAssocID="{C76F7220-B405-4C33-88E9-4E04EADEC9B8}" presName="node" presStyleLbl="node1" presStyleIdx="1" presStyleCnt="5">
        <dgm:presLayoutVars>
          <dgm:bulletEnabled val="1"/>
        </dgm:presLayoutVars>
      </dgm:prSet>
      <dgm:spPr/>
    </dgm:pt>
    <dgm:pt modelId="{BA9CCDB4-4E85-7840-8DEF-F24946C6A480}" type="pres">
      <dgm:prSet presAssocID="{7E7E1B1C-AFAB-4860-A7E3-BF5A3B18EA34}" presName="sibTrans" presStyleCnt="0"/>
      <dgm:spPr/>
    </dgm:pt>
    <dgm:pt modelId="{DCD54EA7-9E18-364C-B1F3-A88417B56329}" type="pres">
      <dgm:prSet presAssocID="{539CC50E-E29F-46A2-ABC4-45B86A55E167}" presName="node" presStyleLbl="node1" presStyleIdx="2" presStyleCnt="5">
        <dgm:presLayoutVars>
          <dgm:bulletEnabled val="1"/>
        </dgm:presLayoutVars>
      </dgm:prSet>
      <dgm:spPr/>
    </dgm:pt>
    <dgm:pt modelId="{5D3894B8-C779-524E-BAA1-560EBF236363}" type="pres">
      <dgm:prSet presAssocID="{00F7D55B-8B62-469D-9090-413D1EB70562}" presName="sibTrans" presStyleCnt="0"/>
      <dgm:spPr/>
    </dgm:pt>
    <dgm:pt modelId="{A14BE64A-345B-9542-8D2B-D4D68911A894}" type="pres">
      <dgm:prSet presAssocID="{1C8876DB-0B98-40D3-A983-1DE38CE59837}" presName="node" presStyleLbl="node1" presStyleIdx="3" presStyleCnt="5">
        <dgm:presLayoutVars>
          <dgm:bulletEnabled val="1"/>
        </dgm:presLayoutVars>
      </dgm:prSet>
      <dgm:spPr/>
    </dgm:pt>
    <dgm:pt modelId="{F8E0D7F7-5355-C845-97C4-305AFE0F3BCC}" type="pres">
      <dgm:prSet presAssocID="{AF801A44-D700-4D4C-83B9-9BC224F14B13}" presName="sibTrans" presStyleCnt="0"/>
      <dgm:spPr/>
    </dgm:pt>
    <dgm:pt modelId="{C8523183-E209-5A42-A4B7-BDD623F7B657}" type="pres">
      <dgm:prSet presAssocID="{251109FA-15B2-4B5F-B3BE-B72260D37028}" presName="node" presStyleLbl="node1" presStyleIdx="4" presStyleCnt="5">
        <dgm:presLayoutVars>
          <dgm:bulletEnabled val="1"/>
        </dgm:presLayoutVars>
      </dgm:prSet>
      <dgm:spPr/>
    </dgm:pt>
  </dgm:ptLst>
  <dgm:cxnLst>
    <dgm:cxn modelId="{E9E5052A-D422-4E0B-A58B-38D97FEA06CE}" srcId="{55DD7885-171B-47FF-972E-27E1FCF1BE1D}" destId="{1C8876DB-0B98-40D3-A983-1DE38CE59837}" srcOrd="3" destOrd="0" parTransId="{D36C2BEE-B11E-4DE7-857B-8AFC3F697A57}" sibTransId="{AF801A44-D700-4D4C-83B9-9BC224F14B13}"/>
    <dgm:cxn modelId="{EF81AD54-F3E0-465A-B7C7-08636CEF1A26}" srcId="{55DD7885-171B-47FF-972E-27E1FCF1BE1D}" destId="{251109FA-15B2-4B5F-B3BE-B72260D37028}" srcOrd="4" destOrd="0" parTransId="{BA8EE447-82AB-47F2-9C00-EA1696F13474}" sibTransId="{13279933-AC27-43B8-96B3-2CDEA54AAD4E}"/>
    <dgm:cxn modelId="{49A3D977-27DC-4695-818D-E5093C420C74}" srcId="{55DD7885-171B-47FF-972E-27E1FCF1BE1D}" destId="{C76F7220-B405-4C33-88E9-4E04EADEC9B8}" srcOrd="1" destOrd="0" parTransId="{3A260305-F4C0-45BC-A1DD-0370C9A7426E}" sibTransId="{7E7E1B1C-AFAB-4860-A7E3-BF5A3B18EA34}"/>
    <dgm:cxn modelId="{96796885-1BA7-3841-AC91-2EA9D31A1D72}" type="presOf" srcId="{BBC7626B-1D8E-4A7B-954E-E9415B84BF6D}" destId="{2F1D2318-D2BB-4D43-9EE3-A6296BFB5068}" srcOrd="0" destOrd="0" presId="urn:microsoft.com/office/officeart/2005/8/layout/default"/>
    <dgm:cxn modelId="{7A3A7891-560F-974F-9FFE-BC80C5FE19E9}" type="presOf" srcId="{1C8876DB-0B98-40D3-A983-1DE38CE59837}" destId="{A14BE64A-345B-9542-8D2B-D4D68911A894}" srcOrd="0" destOrd="0" presId="urn:microsoft.com/office/officeart/2005/8/layout/default"/>
    <dgm:cxn modelId="{82D25DBB-DF79-4DCC-903B-15ADCC8B0E62}" srcId="{55DD7885-171B-47FF-972E-27E1FCF1BE1D}" destId="{539CC50E-E29F-46A2-ABC4-45B86A55E167}" srcOrd="2" destOrd="0" parTransId="{5767D97F-45F7-474C-94D8-CAFBF6CD7A82}" sibTransId="{00F7D55B-8B62-469D-9090-413D1EB70562}"/>
    <dgm:cxn modelId="{6677DBC5-8535-4F03-8314-5CAAAE694FF3}" srcId="{55DD7885-171B-47FF-972E-27E1FCF1BE1D}" destId="{BBC7626B-1D8E-4A7B-954E-E9415B84BF6D}" srcOrd="0" destOrd="0" parTransId="{2689E4E5-F49B-4178-8F19-D7D0E29A43D2}" sibTransId="{361DAE2A-5AC5-416B-AA4D-2CEB3DF9CDF8}"/>
    <dgm:cxn modelId="{79AFDECE-FD28-3D4C-9D2B-3EE335BAAE54}" type="presOf" srcId="{251109FA-15B2-4B5F-B3BE-B72260D37028}" destId="{C8523183-E209-5A42-A4B7-BDD623F7B657}" srcOrd="0" destOrd="0" presId="urn:microsoft.com/office/officeart/2005/8/layout/default"/>
    <dgm:cxn modelId="{DF831CD2-6319-B249-94CB-A2891E29799F}" type="presOf" srcId="{539CC50E-E29F-46A2-ABC4-45B86A55E167}" destId="{DCD54EA7-9E18-364C-B1F3-A88417B56329}" srcOrd="0" destOrd="0" presId="urn:microsoft.com/office/officeart/2005/8/layout/default"/>
    <dgm:cxn modelId="{63D532E4-BE9B-1542-93BD-2AC551C08E44}" type="presOf" srcId="{C76F7220-B405-4C33-88E9-4E04EADEC9B8}" destId="{66A4DC4B-ABA3-B94B-9B62-26D592DEEFF9}" srcOrd="0" destOrd="0" presId="urn:microsoft.com/office/officeart/2005/8/layout/default"/>
    <dgm:cxn modelId="{0CF0FEE9-0186-0440-8B48-76CB9984F0B9}" type="presOf" srcId="{55DD7885-171B-47FF-972E-27E1FCF1BE1D}" destId="{22667E24-B63E-0041-BEDA-C7FBD6F6635F}" srcOrd="0" destOrd="0" presId="urn:microsoft.com/office/officeart/2005/8/layout/default"/>
    <dgm:cxn modelId="{640A25DB-BB2C-4E46-A79E-BA0A36730CA2}" type="presParOf" srcId="{22667E24-B63E-0041-BEDA-C7FBD6F6635F}" destId="{2F1D2318-D2BB-4D43-9EE3-A6296BFB5068}" srcOrd="0" destOrd="0" presId="urn:microsoft.com/office/officeart/2005/8/layout/default"/>
    <dgm:cxn modelId="{58DA187B-008C-C648-A013-20B6B27ABD3A}" type="presParOf" srcId="{22667E24-B63E-0041-BEDA-C7FBD6F6635F}" destId="{6B6A2A23-69BA-3E46-89E3-9CAA4ACC2078}" srcOrd="1" destOrd="0" presId="urn:microsoft.com/office/officeart/2005/8/layout/default"/>
    <dgm:cxn modelId="{C0830EB0-C81A-B643-AEF7-FC4A1FE51C2E}" type="presParOf" srcId="{22667E24-B63E-0041-BEDA-C7FBD6F6635F}" destId="{66A4DC4B-ABA3-B94B-9B62-26D592DEEFF9}" srcOrd="2" destOrd="0" presId="urn:microsoft.com/office/officeart/2005/8/layout/default"/>
    <dgm:cxn modelId="{694E9D2C-889E-E745-A25A-54B2AD2878D8}" type="presParOf" srcId="{22667E24-B63E-0041-BEDA-C7FBD6F6635F}" destId="{BA9CCDB4-4E85-7840-8DEF-F24946C6A480}" srcOrd="3" destOrd="0" presId="urn:microsoft.com/office/officeart/2005/8/layout/default"/>
    <dgm:cxn modelId="{E5741893-6531-DB40-8B66-C5E03B54767F}" type="presParOf" srcId="{22667E24-B63E-0041-BEDA-C7FBD6F6635F}" destId="{DCD54EA7-9E18-364C-B1F3-A88417B56329}" srcOrd="4" destOrd="0" presId="urn:microsoft.com/office/officeart/2005/8/layout/default"/>
    <dgm:cxn modelId="{3FB51AB8-E71E-854B-AB69-27867C868011}" type="presParOf" srcId="{22667E24-B63E-0041-BEDA-C7FBD6F6635F}" destId="{5D3894B8-C779-524E-BAA1-560EBF236363}" srcOrd="5" destOrd="0" presId="urn:microsoft.com/office/officeart/2005/8/layout/default"/>
    <dgm:cxn modelId="{D7F5EA58-6730-124B-AC39-A0233E41F2AA}" type="presParOf" srcId="{22667E24-B63E-0041-BEDA-C7FBD6F6635F}" destId="{A14BE64A-345B-9542-8D2B-D4D68911A894}" srcOrd="6" destOrd="0" presId="urn:microsoft.com/office/officeart/2005/8/layout/default"/>
    <dgm:cxn modelId="{C5694683-2A3C-E143-AF72-4851B85A0900}" type="presParOf" srcId="{22667E24-B63E-0041-BEDA-C7FBD6F6635F}" destId="{F8E0D7F7-5355-C845-97C4-305AFE0F3BCC}" srcOrd="7" destOrd="0" presId="urn:microsoft.com/office/officeart/2005/8/layout/default"/>
    <dgm:cxn modelId="{DB61B91D-DE0B-E540-A06F-ECBFB96F5189}" type="presParOf" srcId="{22667E24-B63E-0041-BEDA-C7FBD6F6635F}" destId="{C8523183-E209-5A42-A4B7-BDD623F7B65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D2318-D2BB-4D43-9EE3-A6296BFB5068}">
      <dsp:nvSpPr>
        <dsp:cNvPr id="0" name=""/>
        <dsp:cNvSpPr/>
      </dsp:nvSpPr>
      <dsp:spPr>
        <a:xfrm>
          <a:off x="377190" y="3160"/>
          <a:ext cx="2907506" cy="174450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This section explains how the AI model was integrated into real hardware to build a working smart vacuum cleaner.</a:t>
          </a:r>
          <a:endParaRPr lang="en-US" sz="1900" kern="1200" dirty="0"/>
        </a:p>
      </dsp:txBody>
      <dsp:txXfrm>
        <a:off x="377190" y="3160"/>
        <a:ext cx="2907506" cy="1744503"/>
      </dsp:txXfrm>
    </dsp:sp>
    <dsp:sp modelId="{66A4DC4B-ABA3-B94B-9B62-26D592DEEFF9}">
      <dsp:nvSpPr>
        <dsp:cNvPr id="0" name=""/>
        <dsp:cNvSpPr/>
      </dsp:nvSpPr>
      <dsp:spPr>
        <a:xfrm>
          <a:off x="3575446" y="3160"/>
          <a:ext cx="2907506" cy="1744503"/>
        </a:xfrm>
        <a:prstGeom prst="rect">
          <a:avLst/>
        </a:prstGeom>
        <a:solidFill>
          <a:schemeClr val="accent2">
            <a:hueOff val="-332956"/>
            <a:satOff val="-147"/>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Focus on real-time execution using Raspberry Pi and GPIO.</a:t>
          </a:r>
          <a:endParaRPr lang="en-US" sz="1900" kern="1200"/>
        </a:p>
      </dsp:txBody>
      <dsp:txXfrm>
        <a:off x="3575446" y="3160"/>
        <a:ext cx="2907506" cy="1744503"/>
      </dsp:txXfrm>
    </dsp:sp>
    <dsp:sp modelId="{DCD54EA7-9E18-364C-B1F3-A88417B56329}">
      <dsp:nvSpPr>
        <dsp:cNvPr id="0" name=""/>
        <dsp:cNvSpPr/>
      </dsp:nvSpPr>
      <dsp:spPr>
        <a:xfrm>
          <a:off x="6773703" y="3160"/>
          <a:ext cx="2907506" cy="1744503"/>
        </a:xfrm>
        <a:prstGeom prst="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Hardware enables the AI model to interact with the physical world.</a:t>
          </a:r>
          <a:endParaRPr lang="en-US" sz="1900" kern="1200"/>
        </a:p>
      </dsp:txBody>
      <dsp:txXfrm>
        <a:off x="6773703" y="3160"/>
        <a:ext cx="2907506" cy="1744503"/>
      </dsp:txXfrm>
    </dsp:sp>
    <dsp:sp modelId="{A14BE64A-345B-9542-8D2B-D4D68911A894}">
      <dsp:nvSpPr>
        <dsp:cNvPr id="0" name=""/>
        <dsp:cNvSpPr/>
      </dsp:nvSpPr>
      <dsp:spPr>
        <a:xfrm>
          <a:off x="1976318" y="2038415"/>
          <a:ext cx="2907506" cy="1744503"/>
        </a:xfrm>
        <a:prstGeom prst="rect">
          <a:avLst/>
        </a:prstGeom>
        <a:solidFill>
          <a:schemeClr val="accent2">
            <a:hueOff val="-998868"/>
            <a:satOff val="-440"/>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Covers motor control, vacuum triggering, and component interfacing.</a:t>
          </a:r>
          <a:endParaRPr lang="en-US" sz="1900" kern="1200"/>
        </a:p>
      </dsp:txBody>
      <dsp:txXfrm>
        <a:off x="1976318" y="2038415"/>
        <a:ext cx="2907506" cy="1744503"/>
      </dsp:txXfrm>
    </dsp:sp>
    <dsp:sp modelId="{C8523183-E209-5A42-A4B7-BDD623F7B657}">
      <dsp:nvSpPr>
        <dsp:cNvPr id="0" name=""/>
        <dsp:cNvSpPr/>
      </dsp:nvSpPr>
      <dsp:spPr>
        <a:xfrm>
          <a:off x="5174575" y="2038415"/>
          <a:ext cx="2907506" cy="1744503"/>
        </a:xfrm>
        <a:prstGeom prst="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Designed to operate autonomously based on CNN predictions</a:t>
          </a:r>
          <a:endParaRPr lang="en-US" sz="1900" kern="1200"/>
        </a:p>
      </dsp:txBody>
      <dsp:txXfrm>
        <a:off x="5174575" y="2038415"/>
        <a:ext cx="2907506" cy="174450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144D4-1878-4D85-A428-4ABDA466FAAC}" type="datetimeFigureOut">
              <a:rPr lang="en-US"/>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4E296-90A8-4120-9DA4-91BB4169C3B1}" type="slidenum">
              <a:rPr lang="en-US"/>
              <a:t>‹#›</a:t>
            </a:fld>
            <a:endParaRPr lang="en-US"/>
          </a:p>
        </p:txBody>
      </p:sp>
    </p:spTree>
    <p:extLst>
      <p:ext uri="{BB962C8B-B14F-4D97-AF65-F5344CB8AC3E}">
        <p14:creationId xmlns:p14="http://schemas.microsoft.com/office/powerpoint/2010/main" val="69566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795A90-8E23-4581-94F0-CBB229A30F34}" type="datetimeFigureOut">
              <a:rPr lang="en-US"/>
              <a:t>4/30/2025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ACED6D-1FA9-4700-815B-CD266A664E8B}" type="slidenum">
              <a:rPr lang="en-US"/>
              <a:t>‹#›</a:t>
            </a:fld>
            <a:endParaRPr lang="en-US"/>
          </a:p>
        </p:txBody>
      </p:sp>
    </p:spTree>
    <p:extLst>
      <p:ext uri="{BB962C8B-B14F-4D97-AF65-F5344CB8AC3E}">
        <p14:creationId xmlns:p14="http://schemas.microsoft.com/office/powerpoint/2010/main" val="2694374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795A90-8E23-4581-94F0-CBB229A30F34}" type="datetimeFigureOut">
              <a:rPr lang="en-US"/>
              <a:t>4/30/2025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ACED6D-1FA9-4700-815B-CD266A664E8B}" type="slidenum">
              <a:rPr lang="en-US"/>
              <a:t>‹#›</a:t>
            </a:fld>
            <a:endParaRPr lang="en-US"/>
          </a:p>
        </p:txBody>
      </p:sp>
    </p:spTree>
    <p:extLst>
      <p:ext uri="{BB962C8B-B14F-4D97-AF65-F5344CB8AC3E}">
        <p14:creationId xmlns:p14="http://schemas.microsoft.com/office/powerpoint/2010/main" val="269437421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8795A90-8E23-4581-94F0-CBB229A30F34}" type="datetimeFigureOut">
              <a:rPr lang="en-US"/>
              <a:t>4/30/2025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ACED6D-1FA9-4700-815B-CD266A664E8B}" type="slidenum">
              <a:rPr lang="en-US"/>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483783"/>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8795A90-8E23-4581-94F0-CBB229A30F34}" type="datetimeFigureOut">
              <a:rPr lang="en-US"/>
              <a:t>4/30/2025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ACED6D-1FA9-4700-815B-CD266A664E8B}" type="slidenum">
              <a:rPr lang="en-US"/>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483783"/>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75678E-8F2A-7F6F-F95C-F44F5D4CF6CC}"/>
              </a:ext>
            </a:extLst>
          </p:cNvPr>
          <p:cNvSpPr txBox="1"/>
          <p:nvPr/>
        </p:nvSpPr>
        <p:spPr>
          <a:xfrm>
            <a:off x="2122099" y="195532"/>
            <a:ext cx="7476225" cy="1508105"/>
          </a:xfrm>
          <a:prstGeom prst="rect">
            <a:avLst/>
          </a:prstGeom>
          <a:noFill/>
        </p:spPr>
        <p:txBody>
          <a:bodyPr wrap="square" rtlCol="0">
            <a:spAutoFit/>
          </a:bodyPr>
          <a:lstStyle/>
          <a:p>
            <a:pPr algn="ctr"/>
            <a:r>
              <a:rPr lang="en-US" sz="2400" b="1" u="sng" dirty="0">
                <a:solidFill>
                  <a:srgbClr val="2D3B45"/>
                </a:solidFill>
                <a:latin typeface="+mj-lt"/>
              </a:rPr>
              <a:t>University of New Haven- </a:t>
            </a:r>
            <a:r>
              <a:rPr lang="en-US" sz="2400" b="1" u="sng" dirty="0" err="1">
                <a:solidFill>
                  <a:srgbClr val="2D3B45"/>
                </a:solidFill>
                <a:latin typeface="+mj-lt"/>
              </a:rPr>
              <a:t>Tagliatela</a:t>
            </a:r>
            <a:r>
              <a:rPr lang="en-US" sz="2400" b="1" u="sng" dirty="0">
                <a:solidFill>
                  <a:srgbClr val="2D3B45"/>
                </a:solidFill>
                <a:latin typeface="+mj-lt"/>
              </a:rPr>
              <a:t> College of Engineering</a:t>
            </a:r>
            <a:br>
              <a:rPr lang="en-US" sz="2400" b="1" u="sng" dirty="0">
                <a:solidFill>
                  <a:srgbClr val="2D3B45"/>
                </a:solidFill>
                <a:latin typeface="+mj-lt"/>
              </a:rPr>
            </a:br>
            <a:r>
              <a:rPr lang="en-US" sz="2400" b="1" i="0" dirty="0">
                <a:effectLst/>
                <a:latin typeface="+mj-lt"/>
              </a:rPr>
              <a:t>DSCI-6612-02</a:t>
            </a:r>
            <a:br>
              <a:rPr lang="en-US" sz="2400" b="1" i="0" dirty="0">
                <a:solidFill>
                  <a:srgbClr val="2D3B45"/>
                </a:solidFill>
                <a:effectLst/>
                <a:latin typeface="+mj-lt"/>
              </a:rPr>
            </a:br>
            <a:r>
              <a:rPr lang="en-US" sz="2400" b="1" dirty="0">
                <a:solidFill>
                  <a:srgbClr val="2D3B45"/>
                </a:solidFill>
                <a:latin typeface="+mj-lt"/>
              </a:rPr>
              <a:t>Distributed &amp; Scalable Data Engineering</a:t>
            </a:r>
            <a:br>
              <a:rPr lang="en-US" sz="2000" b="1" i="0" dirty="0">
                <a:solidFill>
                  <a:srgbClr val="2D3B45"/>
                </a:solidFill>
                <a:effectLst/>
                <a:latin typeface="+mj-lt"/>
              </a:rPr>
            </a:br>
            <a:endParaRPr lang="en-IN" sz="2000" dirty="0"/>
          </a:p>
        </p:txBody>
      </p:sp>
      <p:sp>
        <p:nvSpPr>
          <p:cNvPr id="4" name="TextBox 3">
            <a:extLst>
              <a:ext uri="{FF2B5EF4-FFF2-40B4-BE49-F238E27FC236}">
                <a16:creationId xmlns:a16="http://schemas.microsoft.com/office/drawing/2014/main" id="{EB61A58B-3E0C-B057-E7C9-A1008780CB2D}"/>
              </a:ext>
            </a:extLst>
          </p:cNvPr>
          <p:cNvSpPr txBox="1"/>
          <p:nvPr/>
        </p:nvSpPr>
        <p:spPr>
          <a:xfrm>
            <a:off x="770758" y="2047336"/>
            <a:ext cx="11070564" cy="830997"/>
          </a:xfrm>
          <a:prstGeom prst="rect">
            <a:avLst/>
          </a:prstGeom>
          <a:noFill/>
        </p:spPr>
        <p:txBody>
          <a:bodyPr wrap="square" rtlCol="0">
            <a:spAutoFit/>
          </a:bodyPr>
          <a:lstStyle/>
          <a:p>
            <a:pPr algn="l">
              <a:spcBef>
                <a:spcPts val="450"/>
              </a:spcBef>
              <a:spcAft>
                <a:spcPts val="450"/>
              </a:spcAft>
            </a:pPr>
            <a:r>
              <a:rPr lang="en-US" sz="4800" b="0" i="0" dirty="0">
                <a:solidFill>
                  <a:srgbClr val="273540"/>
                </a:solidFill>
                <a:effectLst/>
                <a:latin typeface="Lato Extended"/>
              </a:rPr>
              <a:t>Smart-Autonomous Vacuum</a:t>
            </a:r>
            <a:r>
              <a:rPr lang="en-US" sz="4800" dirty="0">
                <a:solidFill>
                  <a:srgbClr val="273540"/>
                </a:solidFill>
                <a:latin typeface="Lato Extended"/>
              </a:rPr>
              <a:t> </a:t>
            </a:r>
            <a:r>
              <a:rPr lang="en-US" sz="4800" b="0" i="0" dirty="0">
                <a:solidFill>
                  <a:srgbClr val="273540"/>
                </a:solidFill>
                <a:effectLst/>
                <a:latin typeface="Lato Extended"/>
              </a:rPr>
              <a:t>Cleaner</a:t>
            </a:r>
          </a:p>
        </p:txBody>
      </p:sp>
      <p:pic>
        <p:nvPicPr>
          <p:cNvPr id="6" name="Picture 5">
            <a:extLst>
              <a:ext uri="{FF2B5EF4-FFF2-40B4-BE49-F238E27FC236}">
                <a16:creationId xmlns:a16="http://schemas.microsoft.com/office/drawing/2014/main" id="{890A57B2-175B-9DE2-B340-073C9F9B707C}"/>
              </a:ext>
            </a:extLst>
          </p:cNvPr>
          <p:cNvPicPr>
            <a:picLocks noChangeAspect="1"/>
          </p:cNvPicPr>
          <p:nvPr/>
        </p:nvPicPr>
        <p:blipFill>
          <a:blip r:embed="rId2"/>
          <a:stretch>
            <a:fillRect/>
          </a:stretch>
        </p:blipFill>
        <p:spPr>
          <a:xfrm>
            <a:off x="4570409" y="3222032"/>
            <a:ext cx="2744791" cy="2787112"/>
          </a:xfrm>
          <a:prstGeom prst="rect">
            <a:avLst/>
          </a:prstGeom>
        </p:spPr>
      </p:pic>
      <p:sp>
        <p:nvSpPr>
          <p:cNvPr id="3" name="TextBox 2">
            <a:extLst>
              <a:ext uri="{FF2B5EF4-FFF2-40B4-BE49-F238E27FC236}">
                <a16:creationId xmlns:a16="http://schemas.microsoft.com/office/drawing/2014/main" id="{9EC94357-4AA3-2BA4-5C3C-99B9DA377A37}"/>
              </a:ext>
            </a:extLst>
          </p:cNvPr>
          <p:cNvSpPr txBox="1"/>
          <p:nvPr/>
        </p:nvSpPr>
        <p:spPr>
          <a:xfrm>
            <a:off x="5129841" y="1387336"/>
            <a:ext cx="1316966" cy="430887"/>
          </a:xfrm>
          <a:prstGeom prst="rect">
            <a:avLst/>
          </a:prstGeom>
          <a:noFill/>
        </p:spPr>
        <p:txBody>
          <a:bodyPr wrap="square" rtlCol="0">
            <a:spAutoFit/>
          </a:bodyPr>
          <a:lstStyle/>
          <a:p>
            <a:r>
              <a:rPr lang="en-IN" sz="2200" b="1" dirty="0">
                <a:latin typeface="+mj-lt"/>
              </a:rPr>
              <a:t>TEAM-04</a:t>
            </a:r>
            <a:endParaRPr lang="en-US" sz="2200" b="1" dirty="0">
              <a:latin typeface="+mj-lt"/>
            </a:endParaRPr>
          </a:p>
        </p:txBody>
      </p:sp>
    </p:spTree>
    <p:extLst>
      <p:ext uri="{BB962C8B-B14F-4D97-AF65-F5344CB8AC3E}">
        <p14:creationId xmlns:p14="http://schemas.microsoft.com/office/powerpoint/2010/main" val="2591376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6D5533-B3B5-8383-4121-6D138B9908F5}"/>
              </a:ext>
            </a:extLst>
          </p:cNvPr>
          <p:cNvSpPr txBox="1"/>
          <p:nvPr/>
        </p:nvSpPr>
        <p:spPr>
          <a:xfrm>
            <a:off x="789094" y="365209"/>
            <a:ext cx="6100762" cy="369332"/>
          </a:xfrm>
          <a:prstGeom prst="rect">
            <a:avLst/>
          </a:prstGeom>
          <a:noFill/>
        </p:spPr>
        <p:txBody>
          <a:bodyPr wrap="square">
            <a:spAutoFit/>
          </a:bodyPr>
          <a:lstStyle/>
          <a:p>
            <a:r>
              <a:rPr lang="en-IN" sz="1800" b="1" kern="0" dirty="0">
                <a:effectLst/>
                <a:latin typeface="Times New Roman" panose="02020603050405020304" pitchFamily="18" charset="0"/>
                <a:ea typeface="Times New Roman" panose="02020603050405020304" pitchFamily="18" charset="0"/>
              </a:rPr>
              <a:t>Hardware Circuit Design</a:t>
            </a:r>
            <a:r>
              <a:rPr lang="en-IN" sz="1600" dirty="0">
                <a:effectLst/>
              </a:rPr>
              <a:t> </a:t>
            </a:r>
            <a:endParaRPr lang="en-IN"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0B405315-7395-7823-08DF-7706626C94DD}"/>
              </a:ext>
            </a:extLst>
          </p:cNvPr>
          <p:cNvPicPr>
            <a:picLocks noChangeAspect="1"/>
          </p:cNvPicPr>
          <p:nvPr/>
        </p:nvPicPr>
        <p:blipFill>
          <a:blip r:embed="rId2"/>
          <a:stretch>
            <a:fillRect/>
          </a:stretch>
        </p:blipFill>
        <p:spPr>
          <a:xfrm>
            <a:off x="1971675" y="754380"/>
            <a:ext cx="7315201" cy="5349240"/>
          </a:xfrm>
          <a:prstGeom prst="rect">
            <a:avLst/>
          </a:prstGeom>
        </p:spPr>
      </p:pic>
    </p:spTree>
    <p:extLst>
      <p:ext uri="{BB962C8B-B14F-4D97-AF65-F5344CB8AC3E}">
        <p14:creationId xmlns:p14="http://schemas.microsoft.com/office/powerpoint/2010/main" val="1246983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51D83-ABDA-3C74-8DBD-49A9429F8FF2}"/>
              </a:ext>
            </a:extLst>
          </p:cNvPr>
          <p:cNvSpPr txBox="1"/>
          <p:nvPr/>
        </p:nvSpPr>
        <p:spPr>
          <a:xfrm>
            <a:off x="577679" y="674655"/>
            <a:ext cx="6033185" cy="559961"/>
          </a:xfrm>
          <a:prstGeom prst="rect">
            <a:avLst/>
          </a:prstGeom>
          <a:noFill/>
        </p:spPr>
        <p:txBody>
          <a:bodyPr wrap="square">
            <a:spAutoFit/>
          </a:bodyPr>
          <a:lstStyle/>
          <a:p>
            <a:pPr>
              <a:lnSpc>
                <a:spcPct val="115000"/>
              </a:lnSpc>
              <a:spcAft>
                <a:spcPts val="800"/>
              </a:spcAft>
            </a:pPr>
            <a:r>
              <a:rPr lang="en-IN" sz="2800" b="1" kern="0" dirty="0">
                <a:effectLst/>
                <a:latin typeface="Times New Roman" panose="02020603050405020304" pitchFamily="18" charset="0"/>
                <a:ea typeface="Times New Roman" panose="02020603050405020304" pitchFamily="18" charset="0"/>
                <a:cs typeface="Times New Roman" panose="02020603050405020304" pitchFamily="18" charset="0"/>
              </a:rPr>
              <a:t>Code &amp; Control Flow</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0FA653F-BD22-D99B-8834-FE86150CD21C}"/>
              </a:ext>
            </a:extLst>
          </p:cNvPr>
          <p:cNvSpPr txBox="1"/>
          <p:nvPr/>
        </p:nvSpPr>
        <p:spPr>
          <a:xfrm>
            <a:off x="1173892" y="1717590"/>
            <a:ext cx="7973196" cy="1754326"/>
          </a:xfrm>
          <a:prstGeom prst="rect">
            <a:avLst/>
          </a:prstGeom>
          <a:noFill/>
        </p:spPr>
        <p:txBody>
          <a:bodyPr wrap="square">
            <a:spAutoFit/>
          </a:bodyPr>
          <a:lstStyle/>
          <a:p>
            <a:r>
              <a:rPr lang="en-IN" dirty="0"/>
              <a:t>• GPIO setup using </a:t>
            </a:r>
            <a:r>
              <a:rPr lang="en-IN" dirty="0" err="1"/>
              <a:t>RPi.GPIO</a:t>
            </a:r>
            <a:r>
              <a:rPr lang="en-IN" dirty="0"/>
              <a:t> </a:t>
            </a:r>
          </a:p>
          <a:p>
            <a:r>
              <a:rPr lang="en-IN" dirty="0"/>
              <a:t>•cv2.VideoCapture(0) to get camera feed </a:t>
            </a:r>
          </a:p>
          <a:p>
            <a:r>
              <a:rPr lang="en-IN" dirty="0"/>
              <a:t>• CNN model prediction decides:</a:t>
            </a:r>
          </a:p>
          <a:p>
            <a:r>
              <a:rPr lang="en-IN" dirty="0"/>
              <a:t> o If dusty → Vacuum ON </a:t>
            </a:r>
          </a:p>
          <a:p>
            <a:r>
              <a:rPr lang="en-IN" dirty="0"/>
              <a:t> o If stair → Stop or climb </a:t>
            </a:r>
          </a:p>
          <a:p>
            <a:r>
              <a:rPr lang="en-IN" dirty="0"/>
              <a:t> o Else → Move to new tile ok now guide me what to add in this slide </a:t>
            </a:r>
            <a:endParaRPr lang="en-US" dirty="0"/>
          </a:p>
        </p:txBody>
      </p:sp>
    </p:spTree>
    <p:extLst>
      <p:ext uri="{BB962C8B-B14F-4D97-AF65-F5344CB8AC3E}">
        <p14:creationId xmlns:p14="http://schemas.microsoft.com/office/powerpoint/2010/main" val="213519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D4AD87C-EE89-0E4A-E08D-F87966653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5" y="485775"/>
            <a:ext cx="8503920" cy="5314950"/>
          </a:xfrm>
          <a:prstGeom prst="rect">
            <a:avLst/>
          </a:prstGeom>
        </p:spPr>
      </p:pic>
    </p:spTree>
    <p:extLst>
      <p:ext uri="{BB962C8B-B14F-4D97-AF65-F5344CB8AC3E}">
        <p14:creationId xmlns:p14="http://schemas.microsoft.com/office/powerpoint/2010/main" val="675004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D2BB5EA-EE1C-CC07-64D4-9541F405E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00050"/>
            <a:ext cx="8686800" cy="5429250"/>
          </a:xfrm>
          <a:prstGeom prst="rect">
            <a:avLst/>
          </a:prstGeom>
        </p:spPr>
      </p:pic>
    </p:spTree>
    <p:extLst>
      <p:ext uri="{BB962C8B-B14F-4D97-AF65-F5344CB8AC3E}">
        <p14:creationId xmlns:p14="http://schemas.microsoft.com/office/powerpoint/2010/main" val="2213309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AI-generated content may be incorrect.">
            <a:extLst>
              <a:ext uri="{FF2B5EF4-FFF2-40B4-BE49-F238E27FC236}">
                <a16:creationId xmlns:a16="http://schemas.microsoft.com/office/drawing/2014/main" id="{FEBC081D-241C-5891-63C4-75C431009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63" y="428624"/>
            <a:ext cx="8732522" cy="5457826"/>
          </a:xfrm>
          <a:prstGeom prst="rect">
            <a:avLst/>
          </a:prstGeom>
        </p:spPr>
      </p:pic>
    </p:spTree>
    <p:extLst>
      <p:ext uri="{BB962C8B-B14F-4D97-AF65-F5344CB8AC3E}">
        <p14:creationId xmlns:p14="http://schemas.microsoft.com/office/powerpoint/2010/main" val="356282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B7DFCD-48E4-82D2-7C0F-4707C302CBCA}"/>
              </a:ext>
            </a:extLst>
          </p:cNvPr>
          <p:cNvSpPr txBox="1"/>
          <p:nvPr/>
        </p:nvSpPr>
        <p:spPr>
          <a:xfrm>
            <a:off x="813808" y="637058"/>
            <a:ext cx="6100762" cy="523220"/>
          </a:xfrm>
          <a:prstGeom prst="rect">
            <a:avLst/>
          </a:prstGeom>
          <a:noFill/>
        </p:spPr>
        <p:txBody>
          <a:bodyPr wrap="square">
            <a:spAutoFit/>
          </a:bodyPr>
          <a:lstStyle/>
          <a:p>
            <a:r>
              <a:rPr lang="en-IN" sz="2800" dirty="0"/>
              <a:t>Summary and Learnings</a:t>
            </a:r>
            <a:endParaRPr lang="en-US" sz="2800" dirty="0"/>
          </a:p>
        </p:txBody>
      </p:sp>
      <p:sp>
        <p:nvSpPr>
          <p:cNvPr id="5" name="TextBox 4">
            <a:extLst>
              <a:ext uri="{FF2B5EF4-FFF2-40B4-BE49-F238E27FC236}">
                <a16:creationId xmlns:a16="http://schemas.microsoft.com/office/drawing/2014/main" id="{94E24D79-E558-C10C-D43B-37F1868A9EDF}"/>
              </a:ext>
            </a:extLst>
          </p:cNvPr>
          <p:cNvSpPr txBox="1"/>
          <p:nvPr/>
        </p:nvSpPr>
        <p:spPr>
          <a:xfrm>
            <a:off x="813808" y="1246776"/>
            <a:ext cx="10023068" cy="2246769"/>
          </a:xfrm>
          <a:prstGeom prst="rect">
            <a:avLst/>
          </a:prstGeom>
          <a:noFill/>
        </p:spPr>
        <p:txBody>
          <a:bodyPr wrap="square">
            <a:spAutoFit/>
          </a:bodyPr>
          <a:lstStyle/>
          <a:p>
            <a:r>
              <a:rPr lang="en-IN" sz="2000" dirty="0"/>
              <a:t>We successfully designed and simulated an AI-powered vacuum cleaner system using Raspberry Pi. The setup integrates real-time camera input, CNN-based predictions, and Python-controlled GPIO logic to control vacuum and motor functions. While the full hardware prototype is under development, we have completed the software logic, wiring design, and component integration plan. This project gave us hands-on experience in AI vision, embedded system planning, hardware simulation, and smart robotics design — preparing us for full-scale physical deployment</a:t>
            </a:r>
            <a:endParaRPr lang="en-US" sz="2000" dirty="0"/>
          </a:p>
        </p:txBody>
      </p:sp>
    </p:spTree>
    <p:extLst>
      <p:ext uri="{BB962C8B-B14F-4D97-AF65-F5344CB8AC3E}">
        <p14:creationId xmlns:p14="http://schemas.microsoft.com/office/powerpoint/2010/main" val="3629213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This may contain: the words thank you written in black ink on a blue watercolor background">
            <a:extLst>
              <a:ext uri="{FF2B5EF4-FFF2-40B4-BE49-F238E27FC236}">
                <a16:creationId xmlns:a16="http://schemas.microsoft.com/office/drawing/2014/main" id="{3F51BC91-26F5-F373-4191-AA3EDB973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53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9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94944-8175-80D4-F425-EDAD87A928B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32D0C4-DB26-C0AC-0213-710E235E0057}"/>
              </a:ext>
            </a:extLst>
          </p:cNvPr>
          <p:cNvSpPr txBox="1"/>
          <p:nvPr/>
        </p:nvSpPr>
        <p:spPr>
          <a:xfrm>
            <a:off x="718868" y="339304"/>
            <a:ext cx="8977223" cy="830997"/>
          </a:xfrm>
          <a:prstGeom prst="rect">
            <a:avLst/>
          </a:prstGeom>
          <a:noFill/>
        </p:spPr>
        <p:txBody>
          <a:bodyPr wrap="square" rtlCol="0">
            <a:spAutoFit/>
          </a:bodyPr>
          <a:lstStyle/>
          <a:p>
            <a:r>
              <a:rPr lang="en-IN" sz="4800" u="sng" dirty="0"/>
              <a:t>Top 3 Robot Vacuum Cleaners</a:t>
            </a:r>
            <a:endParaRPr lang="en-US" sz="4800" u="sng" dirty="0"/>
          </a:p>
        </p:txBody>
      </p:sp>
      <p:sp>
        <p:nvSpPr>
          <p:cNvPr id="3" name="TextBox 2">
            <a:extLst>
              <a:ext uri="{FF2B5EF4-FFF2-40B4-BE49-F238E27FC236}">
                <a16:creationId xmlns:a16="http://schemas.microsoft.com/office/drawing/2014/main" id="{DCE09304-FE9F-7089-290A-6577C1B905E4}"/>
              </a:ext>
            </a:extLst>
          </p:cNvPr>
          <p:cNvSpPr txBox="1"/>
          <p:nvPr/>
        </p:nvSpPr>
        <p:spPr>
          <a:xfrm>
            <a:off x="966159" y="1897811"/>
            <a:ext cx="5039786" cy="2708434"/>
          </a:xfrm>
          <a:prstGeom prst="rect">
            <a:avLst/>
          </a:prstGeom>
          <a:noFill/>
        </p:spPr>
        <p:txBody>
          <a:bodyPr wrap="square" rtlCol="0">
            <a:spAutoFit/>
          </a:bodyPr>
          <a:lstStyle/>
          <a:p>
            <a:r>
              <a:rPr lang="en-IN" sz="3000" dirty="0"/>
              <a:t>1. </a:t>
            </a:r>
            <a:r>
              <a:rPr lang="en-US" sz="3000" dirty="0">
                <a:effectLst/>
                <a:ea typeface="Aptos" panose="020B0004020202020204" pitchFamily="34" charset="0"/>
                <a:cs typeface="Arial" panose="020B0604020202020204" pitchFamily="34" charset="0"/>
              </a:rPr>
              <a:t>Roborock S8 MaxV Ultra </a:t>
            </a:r>
            <a:endParaRPr lang="en-IN" sz="3000" dirty="0"/>
          </a:p>
          <a:p>
            <a:endParaRPr lang="en-IN" sz="2500" dirty="0"/>
          </a:p>
          <a:p>
            <a:r>
              <a:rPr lang="en-IN" sz="3000" dirty="0"/>
              <a:t>2. </a:t>
            </a:r>
            <a:r>
              <a:rPr lang="en-US" sz="3000" dirty="0">
                <a:effectLst/>
                <a:ea typeface="Aptos" panose="020B0004020202020204" pitchFamily="34" charset="0"/>
                <a:cs typeface="Arial" panose="020B0604020202020204" pitchFamily="34" charset="0"/>
              </a:rPr>
              <a:t>Ecovacs Deebot X8 Pro Omni</a:t>
            </a:r>
          </a:p>
          <a:p>
            <a:endParaRPr lang="en-US" sz="3000" dirty="0">
              <a:cs typeface="Arial" panose="020B0604020202020204" pitchFamily="34" charset="0"/>
            </a:endParaRPr>
          </a:p>
          <a:p>
            <a:r>
              <a:rPr lang="en-US" sz="3000" dirty="0">
                <a:latin typeface="Calibri "/>
                <a:cs typeface="Arial" panose="020B0604020202020204" pitchFamily="34" charset="0"/>
              </a:rPr>
              <a:t>3. </a:t>
            </a:r>
            <a:r>
              <a:rPr lang="en-US" sz="3000" dirty="0">
                <a:effectLst/>
                <a:latin typeface="Calibri (Body)"/>
                <a:ea typeface="Aptos" panose="020B0004020202020204" pitchFamily="34" charset="0"/>
                <a:cs typeface="Arial" panose="020B0604020202020204" pitchFamily="34" charset="0"/>
              </a:rPr>
              <a:t>iRobot</a:t>
            </a:r>
            <a:r>
              <a:rPr lang="en-US" sz="3000" dirty="0">
                <a:effectLst/>
                <a:latin typeface="Calibri "/>
                <a:ea typeface="Aptos" panose="020B0004020202020204" pitchFamily="34" charset="0"/>
                <a:cs typeface="Arial" panose="020B0604020202020204" pitchFamily="34" charset="0"/>
              </a:rPr>
              <a:t> Roomba j9+</a:t>
            </a:r>
            <a:endParaRPr lang="en-IN" sz="3000" dirty="0">
              <a:latin typeface="Calibri "/>
            </a:endParaRPr>
          </a:p>
          <a:p>
            <a:endParaRPr lang="en-US" sz="2500" dirty="0"/>
          </a:p>
        </p:txBody>
      </p:sp>
      <p:pic>
        <p:nvPicPr>
          <p:cNvPr id="7" name="Graphic 6" descr="Robot outline">
            <a:extLst>
              <a:ext uri="{FF2B5EF4-FFF2-40B4-BE49-F238E27FC236}">
                <a16:creationId xmlns:a16="http://schemas.microsoft.com/office/drawing/2014/main" id="{F5D896EE-80F0-8187-C70C-3D72D8FB55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75893" y="1780047"/>
            <a:ext cx="2300165" cy="2300165"/>
          </a:xfrm>
          <a:prstGeom prst="rect">
            <a:avLst/>
          </a:prstGeom>
        </p:spPr>
      </p:pic>
    </p:spTree>
    <p:extLst>
      <p:ext uri="{BB962C8B-B14F-4D97-AF65-F5344CB8AC3E}">
        <p14:creationId xmlns:p14="http://schemas.microsoft.com/office/powerpoint/2010/main" val="372819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66DDC-1506-E863-07AD-F8642DC00E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75EFA4-C272-7417-A632-FECB53F414F9}"/>
              </a:ext>
            </a:extLst>
          </p:cNvPr>
          <p:cNvSpPr txBox="1"/>
          <p:nvPr/>
        </p:nvSpPr>
        <p:spPr>
          <a:xfrm>
            <a:off x="201283" y="74760"/>
            <a:ext cx="8977223" cy="830997"/>
          </a:xfrm>
          <a:prstGeom prst="rect">
            <a:avLst/>
          </a:prstGeom>
          <a:noFill/>
        </p:spPr>
        <p:txBody>
          <a:bodyPr wrap="square" rtlCol="0">
            <a:spAutoFit/>
          </a:bodyPr>
          <a:lstStyle/>
          <a:p>
            <a:r>
              <a:rPr lang="en-IN" sz="4800" u="sng" dirty="0"/>
              <a:t>1. </a:t>
            </a:r>
            <a:r>
              <a:rPr lang="en-US" sz="4800" u="sng" dirty="0">
                <a:effectLst/>
                <a:ea typeface="Aptos" panose="020B0004020202020204" pitchFamily="34" charset="0"/>
                <a:cs typeface="Arial" panose="020B0604020202020204" pitchFamily="34" charset="0"/>
              </a:rPr>
              <a:t>Roborock S8 MaxV Ultra </a:t>
            </a:r>
            <a:endParaRPr lang="en-IN" sz="4800" u="sng" dirty="0"/>
          </a:p>
        </p:txBody>
      </p:sp>
      <p:pic>
        <p:nvPicPr>
          <p:cNvPr id="4" name="Picture 3" descr="A cat sitting on a table&#10;&#10;AI-generated content may be incorrect.">
            <a:extLst>
              <a:ext uri="{FF2B5EF4-FFF2-40B4-BE49-F238E27FC236}">
                <a16:creationId xmlns:a16="http://schemas.microsoft.com/office/drawing/2014/main" id="{0BBAA299-C0EB-182D-AC6C-F0CFCD9B014F}"/>
              </a:ext>
            </a:extLst>
          </p:cNvPr>
          <p:cNvPicPr>
            <a:picLocks noChangeAspect="1"/>
          </p:cNvPicPr>
          <p:nvPr/>
        </p:nvPicPr>
        <p:blipFill>
          <a:blip r:embed="rId2"/>
          <a:stretch>
            <a:fillRect/>
          </a:stretch>
        </p:blipFill>
        <p:spPr>
          <a:xfrm>
            <a:off x="5595668" y="2230615"/>
            <a:ext cx="4913237" cy="2713379"/>
          </a:xfrm>
          <a:prstGeom prst="rect">
            <a:avLst/>
          </a:prstGeom>
        </p:spPr>
      </p:pic>
      <p:sp>
        <p:nvSpPr>
          <p:cNvPr id="5" name="TextBox 4">
            <a:extLst>
              <a:ext uri="{FF2B5EF4-FFF2-40B4-BE49-F238E27FC236}">
                <a16:creationId xmlns:a16="http://schemas.microsoft.com/office/drawing/2014/main" id="{C0450B47-5776-5B92-CF51-1F8BEE7524DE}"/>
              </a:ext>
            </a:extLst>
          </p:cNvPr>
          <p:cNvSpPr txBox="1"/>
          <p:nvPr/>
        </p:nvSpPr>
        <p:spPr>
          <a:xfrm>
            <a:off x="621102" y="857032"/>
            <a:ext cx="5394385" cy="646331"/>
          </a:xfrm>
          <a:prstGeom prst="rect">
            <a:avLst/>
          </a:prstGeom>
          <a:noFill/>
        </p:spPr>
        <p:txBody>
          <a:bodyPr wrap="square" rtlCol="0">
            <a:spAutoFit/>
          </a:bodyPr>
          <a:lstStyle/>
          <a:p>
            <a:r>
              <a:rPr lang="en-US" dirty="0"/>
              <a:t>💬 </a:t>
            </a:r>
            <a:r>
              <a:rPr lang="en-US" i="1" dirty="0"/>
              <a:t>“The ultimate robot vacuum – does everything so well, you forget you own it.”</a:t>
            </a:r>
            <a:endParaRPr lang="en-US" dirty="0"/>
          </a:p>
        </p:txBody>
      </p:sp>
      <p:pic>
        <p:nvPicPr>
          <p:cNvPr id="7" name="Picture 6">
            <a:extLst>
              <a:ext uri="{FF2B5EF4-FFF2-40B4-BE49-F238E27FC236}">
                <a16:creationId xmlns:a16="http://schemas.microsoft.com/office/drawing/2014/main" id="{275990F9-0741-1A91-2B9E-C1697C55D86C}"/>
              </a:ext>
            </a:extLst>
          </p:cNvPr>
          <p:cNvPicPr>
            <a:picLocks noChangeAspect="1"/>
          </p:cNvPicPr>
          <p:nvPr/>
        </p:nvPicPr>
        <p:blipFill>
          <a:blip r:embed="rId3"/>
          <a:stretch>
            <a:fillRect/>
          </a:stretch>
        </p:blipFill>
        <p:spPr>
          <a:xfrm>
            <a:off x="6871894" y="805509"/>
            <a:ext cx="1450205" cy="318783"/>
          </a:xfrm>
          <a:prstGeom prst="rect">
            <a:avLst/>
          </a:prstGeom>
        </p:spPr>
      </p:pic>
      <p:sp>
        <p:nvSpPr>
          <p:cNvPr id="8" name="TextBox 7">
            <a:extLst>
              <a:ext uri="{FF2B5EF4-FFF2-40B4-BE49-F238E27FC236}">
                <a16:creationId xmlns:a16="http://schemas.microsoft.com/office/drawing/2014/main" id="{850149A0-27E6-FC71-89C6-C3926E6A4670}"/>
              </a:ext>
            </a:extLst>
          </p:cNvPr>
          <p:cNvSpPr txBox="1"/>
          <p:nvPr/>
        </p:nvSpPr>
        <p:spPr>
          <a:xfrm>
            <a:off x="575094" y="1839376"/>
            <a:ext cx="6003017" cy="1477328"/>
          </a:xfrm>
          <a:prstGeom prst="rect">
            <a:avLst/>
          </a:prstGeom>
          <a:noFill/>
        </p:spPr>
        <p:txBody>
          <a:bodyPr wrap="square" rtlCol="0">
            <a:spAutoFit/>
          </a:bodyPr>
          <a:lstStyle/>
          <a:p>
            <a:pPr marL="285750" indent="-285750">
              <a:buFont typeface="Arial" panose="020B0604020202020204" pitchFamily="34" charset="0"/>
              <a:buChar char="•"/>
            </a:pPr>
            <a:r>
              <a:rPr lang="en-IN" dirty="0"/>
              <a:t>Suction Power – 10,000Pa</a:t>
            </a:r>
          </a:p>
          <a:p>
            <a:endParaRPr lang="en-IN" dirty="0"/>
          </a:p>
          <a:p>
            <a:pPr marL="285750" indent="-285750">
              <a:buFont typeface="Arial" panose="020B0604020202020204" pitchFamily="34" charset="0"/>
              <a:buChar char="•"/>
            </a:pPr>
            <a:r>
              <a:rPr lang="en-IN" dirty="0"/>
              <a:t>AI Obstacle Recognition – 73 objects</a:t>
            </a:r>
          </a:p>
          <a:p>
            <a:r>
              <a:rPr lang="en-IN" dirty="0"/>
              <a:t> </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9A53146C-01F8-339B-4576-3B614428F854}"/>
              </a:ext>
            </a:extLst>
          </p:cNvPr>
          <p:cNvSpPr txBox="1"/>
          <p:nvPr/>
        </p:nvSpPr>
        <p:spPr>
          <a:xfrm>
            <a:off x="575094" y="3007022"/>
            <a:ext cx="5158596" cy="2031325"/>
          </a:xfrm>
          <a:prstGeom prst="rect">
            <a:avLst/>
          </a:prstGeom>
          <a:noFill/>
        </p:spPr>
        <p:txBody>
          <a:bodyPr wrap="square" rtlCol="0">
            <a:spAutoFit/>
          </a:bodyPr>
          <a:lstStyle/>
          <a:p>
            <a:r>
              <a:rPr lang="en-IN" b="1" dirty="0"/>
              <a:t>Limitations:</a:t>
            </a:r>
          </a:p>
          <a:p>
            <a:endParaRPr lang="en-IN" b="1" dirty="0"/>
          </a:p>
          <a:p>
            <a:pPr marL="285750" indent="-285750">
              <a:buFont typeface="Arial" panose="020B0604020202020204" pitchFamily="34" charset="0"/>
              <a:buChar char="•"/>
            </a:pPr>
            <a:r>
              <a:rPr lang="en-IN" dirty="0"/>
              <a:t>Dark Dust</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dirty="0"/>
              <a:t>Manual Suction adjustment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Fails on thresholds above 1.5 cm</a:t>
            </a:r>
            <a:r>
              <a:rPr lang="en-IN" dirty="0"/>
              <a:t> </a:t>
            </a:r>
          </a:p>
        </p:txBody>
      </p:sp>
      <p:sp>
        <p:nvSpPr>
          <p:cNvPr id="10" name="TextBox 9">
            <a:extLst>
              <a:ext uri="{FF2B5EF4-FFF2-40B4-BE49-F238E27FC236}">
                <a16:creationId xmlns:a16="http://schemas.microsoft.com/office/drawing/2014/main" id="{382DBCEA-5BE9-9533-DC13-077506C3546D}"/>
              </a:ext>
            </a:extLst>
          </p:cNvPr>
          <p:cNvSpPr txBox="1"/>
          <p:nvPr/>
        </p:nvSpPr>
        <p:spPr>
          <a:xfrm>
            <a:off x="575094" y="5170098"/>
            <a:ext cx="4715773" cy="923330"/>
          </a:xfrm>
          <a:prstGeom prst="rect">
            <a:avLst/>
          </a:prstGeom>
          <a:noFill/>
        </p:spPr>
        <p:txBody>
          <a:bodyPr wrap="square" rtlCol="0">
            <a:spAutoFit/>
          </a:bodyPr>
          <a:lstStyle/>
          <a:p>
            <a:r>
              <a:rPr lang="en-IN" b="1" dirty="0"/>
              <a:t>Patent:</a:t>
            </a:r>
          </a:p>
          <a:p>
            <a:endParaRPr lang="en-IN" b="1" dirty="0"/>
          </a:p>
          <a:p>
            <a:pPr marL="285750" indent="-285750">
              <a:buFont typeface="Arial" panose="020B0604020202020204" pitchFamily="34" charset="0"/>
              <a:buChar char="•"/>
            </a:pPr>
            <a:r>
              <a:rPr lang="en-IN" dirty="0"/>
              <a:t>AI Obstacle Recognition and LiDAR</a:t>
            </a:r>
            <a:endParaRPr lang="en-US" dirty="0"/>
          </a:p>
        </p:txBody>
      </p:sp>
    </p:spTree>
    <p:extLst>
      <p:ext uri="{BB962C8B-B14F-4D97-AF65-F5344CB8AC3E}">
        <p14:creationId xmlns:p14="http://schemas.microsoft.com/office/powerpoint/2010/main" val="63295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81A9F-D3DE-8488-670E-F70D80732F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F30C20-4718-F582-736E-564A05054165}"/>
              </a:ext>
            </a:extLst>
          </p:cNvPr>
          <p:cNvSpPr txBox="1"/>
          <p:nvPr/>
        </p:nvSpPr>
        <p:spPr>
          <a:xfrm>
            <a:off x="201283" y="74760"/>
            <a:ext cx="8977223" cy="830997"/>
          </a:xfrm>
          <a:prstGeom prst="rect">
            <a:avLst/>
          </a:prstGeom>
          <a:noFill/>
        </p:spPr>
        <p:txBody>
          <a:bodyPr wrap="square" rtlCol="0">
            <a:spAutoFit/>
          </a:bodyPr>
          <a:lstStyle/>
          <a:p>
            <a:r>
              <a:rPr lang="en-IN" sz="4800" u="sng" dirty="0"/>
              <a:t>2. </a:t>
            </a:r>
            <a:r>
              <a:rPr lang="en-US" sz="4800" u="sng" dirty="0">
                <a:effectLst/>
                <a:ea typeface="Aptos" panose="020B0004020202020204" pitchFamily="34" charset="0"/>
                <a:cs typeface="Arial" panose="020B0604020202020204" pitchFamily="34" charset="0"/>
              </a:rPr>
              <a:t>Ecovacs Deebot X8 Pro Omni</a:t>
            </a:r>
            <a:endParaRPr lang="en-IN" sz="4800" u="sng" dirty="0"/>
          </a:p>
        </p:txBody>
      </p:sp>
      <p:sp>
        <p:nvSpPr>
          <p:cNvPr id="5" name="TextBox 4">
            <a:extLst>
              <a:ext uri="{FF2B5EF4-FFF2-40B4-BE49-F238E27FC236}">
                <a16:creationId xmlns:a16="http://schemas.microsoft.com/office/drawing/2014/main" id="{B24CC001-62CB-1DF6-8DE4-B47C10968E89}"/>
              </a:ext>
            </a:extLst>
          </p:cNvPr>
          <p:cNvSpPr txBox="1"/>
          <p:nvPr/>
        </p:nvSpPr>
        <p:spPr>
          <a:xfrm>
            <a:off x="621102" y="857032"/>
            <a:ext cx="5394385" cy="369332"/>
          </a:xfrm>
          <a:prstGeom prst="rect">
            <a:avLst/>
          </a:prstGeom>
          <a:noFill/>
        </p:spPr>
        <p:txBody>
          <a:bodyPr wrap="square" rtlCol="0">
            <a:spAutoFit/>
          </a:bodyPr>
          <a:lstStyle/>
          <a:p>
            <a:r>
              <a:rPr lang="en-US" i="1" dirty="0"/>
              <a:t>🧼 “Mop king of all robots ⚠️ Slightly overpriced”</a:t>
            </a:r>
          </a:p>
        </p:txBody>
      </p:sp>
      <p:sp>
        <p:nvSpPr>
          <p:cNvPr id="8" name="TextBox 7">
            <a:extLst>
              <a:ext uri="{FF2B5EF4-FFF2-40B4-BE49-F238E27FC236}">
                <a16:creationId xmlns:a16="http://schemas.microsoft.com/office/drawing/2014/main" id="{2B233D7D-548A-40E6-6632-BC2DB83AF835}"/>
              </a:ext>
            </a:extLst>
          </p:cNvPr>
          <p:cNvSpPr txBox="1"/>
          <p:nvPr/>
        </p:nvSpPr>
        <p:spPr>
          <a:xfrm>
            <a:off x="621102" y="1430576"/>
            <a:ext cx="6003017" cy="2031325"/>
          </a:xfrm>
          <a:prstGeom prst="rect">
            <a:avLst/>
          </a:prstGeom>
          <a:noFill/>
        </p:spPr>
        <p:txBody>
          <a:bodyPr wrap="square" rtlCol="0">
            <a:spAutoFit/>
          </a:bodyPr>
          <a:lstStyle/>
          <a:p>
            <a:pPr marL="285750" indent="-285750">
              <a:buFont typeface="Arial" panose="020B0604020202020204" pitchFamily="34" charset="0"/>
              <a:buChar char="•"/>
            </a:pPr>
            <a:r>
              <a:rPr lang="en-IN" dirty="0" err="1"/>
              <a:t>ZeroTangle</a:t>
            </a:r>
            <a:r>
              <a:rPr lang="en-IN" dirty="0"/>
              <a:t> 2.0 Brush</a:t>
            </a:r>
          </a:p>
          <a:p>
            <a:endParaRPr lang="en-IN" dirty="0"/>
          </a:p>
          <a:p>
            <a:pPr marL="285750" indent="-285750">
              <a:buFont typeface="Arial" panose="020B0604020202020204" pitchFamily="34" charset="0"/>
              <a:buChar char="•"/>
            </a:pPr>
            <a:r>
              <a:rPr lang="en-US" dirty="0" err="1"/>
              <a:t>TruEdge</a:t>
            </a:r>
            <a:r>
              <a:rPr lang="en-US" dirty="0"/>
              <a:t> Sensor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OZMO Roller Mop</a:t>
            </a:r>
          </a:p>
          <a:p>
            <a:r>
              <a:rPr lang="en-IN" dirty="0"/>
              <a:t> </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992F8D19-0064-F712-C772-88BF6A2785A0}"/>
              </a:ext>
            </a:extLst>
          </p:cNvPr>
          <p:cNvSpPr txBox="1"/>
          <p:nvPr/>
        </p:nvSpPr>
        <p:spPr>
          <a:xfrm>
            <a:off x="575094" y="3175167"/>
            <a:ext cx="5158596" cy="1754326"/>
          </a:xfrm>
          <a:prstGeom prst="rect">
            <a:avLst/>
          </a:prstGeom>
          <a:noFill/>
        </p:spPr>
        <p:txBody>
          <a:bodyPr wrap="square" rtlCol="0">
            <a:spAutoFit/>
          </a:bodyPr>
          <a:lstStyle/>
          <a:p>
            <a:r>
              <a:rPr lang="en-IN" b="1" dirty="0"/>
              <a:t>Limitations:</a:t>
            </a:r>
          </a:p>
          <a:p>
            <a:endParaRPr lang="en-IN" dirty="0"/>
          </a:p>
          <a:p>
            <a:pPr marL="285750" indent="-285750">
              <a:buFont typeface="Arial" panose="020B0604020202020204" pitchFamily="34" charset="0"/>
              <a:buChar char="•"/>
            </a:pPr>
            <a:r>
              <a:rPr lang="en-US" dirty="0"/>
              <a:t>🗣️ Voice assistant commands are limited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Struggles with high thresholds</a:t>
            </a:r>
          </a:p>
          <a:p>
            <a:pPr marL="285750" indent="-285750">
              <a:buFont typeface="Arial" panose="020B0604020202020204" pitchFamily="34" charset="0"/>
              <a:buChar char="•"/>
            </a:pPr>
            <a:endParaRPr lang="en-IN" dirty="0"/>
          </a:p>
        </p:txBody>
      </p:sp>
      <p:sp>
        <p:nvSpPr>
          <p:cNvPr id="10" name="TextBox 9">
            <a:extLst>
              <a:ext uri="{FF2B5EF4-FFF2-40B4-BE49-F238E27FC236}">
                <a16:creationId xmlns:a16="http://schemas.microsoft.com/office/drawing/2014/main" id="{05E6F339-0A35-3FF1-155B-1AD1FF6345F4}"/>
              </a:ext>
            </a:extLst>
          </p:cNvPr>
          <p:cNvSpPr txBox="1"/>
          <p:nvPr/>
        </p:nvSpPr>
        <p:spPr>
          <a:xfrm>
            <a:off x="575094" y="4949039"/>
            <a:ext cx="4715773" cy="923330"/>
          </a:xfrm>
          <a:prstGeom prst="rect">
            <a:avLst/>
          </a:prstGeom>
          <a:noFill/>
        </p:spPr>
        <p:txBody>
          <a:bodyPr wrap="square" rtlCol="0">
            <a:spAutoFit/>
          </a:bodyPr>
          <a:lstStyle/>
          <a:p>
            <a:r>
              <a:rPr lang="en-IN" b="1" dirty="0"/>
              <a:t>Patent:</a:t>
            </a:r>
          </a:p>
          <a:p>
            <a:endParaRPr lang="en-IN" b="1" dirty="0"/>
          </a:p>
          <a:p>
            <a:pPr marL="285750" indent="-285750">
              <a:buFont typeface="Arial" panose="020B0604020202020204" pitchFamily="34" charset="0"/>
              <a:buChar char="•"/>
            </a:pPr>
            <a:r>
              <a:rPr lang="en-US" dirty="0"/>
              <a:t>Self-Movement Robot with 3D Mapping</a:t>
            </a:r>
          </a:p>
        </p:txBody>
      </p:sp>
      <p:pic>
        <p:nvPicPr>
          <p:cNvPr id="6" name="Picture 5">
            <a:extLst>
              <a:ext uri="{FF2B5EF4-FFF2-40B4-BE49-F238E27FC236}">
                <a16:creationId xmlns:a16="http://schemas.microsoft.com/office/drawing/2014/main" id="{D091425A-C1EE-9629-DBA7-42E1E4E629B0}"/>
              </a:ext>
            </a:extLst>
          </p:cNvPr>
          <p:cNvPicPr>
            <a:picLocks noChangeAspect="1"/>
          </p:cNvPicPr>
          <p:nvPr/>
        </p:nvPicPr>
        <p:blipFill>
          <a:blip r:embed="rId2"/>
          <a:stretch>
            <a:fillRect/>
          </a:stretch>
        </p:blipFill>
        <p:spPr>
          <a:xfrm>
            <a:off x="7240442" y="858799"/>
            <a:ext cx="1524589" cy="325895"/>
          </a:xfrm>
          <a:prstGeom prst="rect">
            <a:avLst/>
          </a:prstGeom>
        </p:spPr>
      </p:pic>
      <p:pic>
        <p:nvPicPr>
          <p:cNvPr id="11" name="Picture 10">
            <a:extLst>
              <a:ext uri="{FF2B5EF4-FFF2-40B4-BE49-F238E27FC236}">
                <a16:creationId xmlns:a16="http://schemas.microsoft.com/office/drawing/2014/main" id="{0B41702B-37E3-F3F0-1BF7-F7A0329F52ED}"/>
              </a:ext>
            </a:extLst>
          </p:cNvPr>
          <p:cNvPicPr>
            <a:picLocks noChangeAspect="1"/>
          </p:cNvPicPr>
          <p:nvPr/>
        </p:nvPicPr>
        <p:blipFill>
          <a:blip r:embed="rId3"/>
          <a:stretch>
            <a:fillRect/>
          </a:stretch>
        </p:blipFill>
        <p:spPr>
          <a:xfrm>
            <a:off x="6739117" y="1318966"/>
            <a:ext cx="3570440" cy="1515373"/>
          </a:xfrm>
          <a:prstGeom prst="rect">
            <a:avLst/>
          </a:prstGeom>
        </p:spPr>
      </p:pic>
      <p:pic>
        <p:nvPicPr>
          <p:cNvPr id="13" name="Picture 12">
            <a:extLst>
              <a:ext uri="{FF2B5EF4-FFF2-40B4-BE49-F238E27FC236}">
                <a16:creationId xmlns:a16="http://schemas.microsoft.com/office/drawing/2014/main" id="{73FE21C5-9F7F-321B-747B-F47FDBF598E2}"/>
              </a:ext>
            </a:extLst>
          </p:cNvPr>
          <p:cNvPicPr>
            <a:picLocks noChangeAspect="1"/>
          </p:cNvPicPr>
          <p:nvPr/>
        </p:nvPicPr>
        <p:blipFill>
          <a:blip r:embed="rId4"/>
          <a:stretch>
            <a:fillRect/>
          </a:stretch>
        </p:blipFill>
        <p:spPr>
          <a:xfrm>
            <a:off x="5384306" y="3141294"/>
            <a:ext cx="3232031" cy="3053197"/>
          </a:xfrm>
          <a:prstGeom prst="rect">
            <a:avLst/>
          </a:prstGeom>
        </p:spPr>
      </p:pic>
      <p:pic>
        <p:nvPicPr>
          <p:cNvPr id="1026" name="Picture 2" descr="OKP L1 – Self-Charging Robot Vacuum w/ LIDAR Technology">
            <a:extLst>
              <a:ext uri="{FF2B5EF4-FFF2-40B4-BE49-F238E27FC236}">
                <a16:creationId xmlns:a16="http://schemas.microsoft.com/office/drawing/2014/main" id="{E26C3A62-7C56-B265-5722-09CA73CC88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0339" y="3007022"/>
            <a:ext cx="2953109" cy="295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614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E34AF-FD2A-3213-57BF-544EB8A1E44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B23FB1-65E6-8542-41B9-59F22C7A7B50}"/>
              </a:ext>
            </a:extLst>
          </p:cNvPr>
          <p:cNvSpPr txBox="1"/>
          <p:nvPr/>
        </p:nvSpPr>
        <p:spPr>
          <a:xfrm>
            <a:off x="201283" y="74760"/>
            <a:ext cx="8977223" cy="830997"/>
          </a:xfrm>
          <a:prstGeom prst="rect">
            <a:avLst/>
          </a:prstGeom>
          <a:noFill/>
        </p:spPr>
        <p:txBody>
          <a:bodyPr wrap="square" rtlCol="0">
            <a:spAutoFit/>
          </a:bodyPr>
          <a:lstStyle/>
          <a:p>
            <a:r>
              <a:rPr lang="en-IN" sz="4800" u="sng" dirty="0"/>
              <a:t>3. </a:t>
            </a:r>
            <a:r>
              <a:rPr lang="en-US" sz="4800" u="sng" dirty="0"/>
              <a:t>iRobot Roomba j9+</a:t>
            </a:r>
            <a:endParaRPr lang="en-IN" sz="4800" u="sng" dirty="0"/>
          </a:p>
        </p:txBody>
      </p:sp>
      <p:sp>
        <p:nvSpPr>
          <p:cNvPr id="5" name="TextBox 4">
            <a:extLst>
              <a:ext uri="{FF2B5EF4-FFF2-40B4-BE49-F238E27FC236}">
                <a16:creationId xmlns:a16="http://schemas.microsoft.com/office/drawing/2014/main" id="{8C79DE27-B30D-3AAF-283B-01300D05FF36}"/>
              </a:ext>
            </a:extLst>
          </p:cNvPr>
          <p:cNvSpPr txBox="1"/>
          <p:nvPr/>
        </p:nvSpPr>
        <p:spPr>
          <a:xfrm>
            <a:off x="621102" y="857032"/>
            <a:ext cx="3830128" cy="646331"/>
          </a:xfrm>
          <a:prstGeom prst="rect">
            <a:avLst/>
          </a:prstGeom>
          <a:noFill/>
        </p:spPr>
        <p:txBody>
          <a:bodyPr wrap="square" rtlCol="0">
            <a:spAutoFit/>
          </a:bodyPr>
          <a:lstStyle/>
          <a:p>
            <a:r>
              <a:rPr lang="en-US" i="1" dirty="0"/>
              <a:t>💬 “Perfect for pet messes, and the self-emptying bin is a game changer.”</a:t>
            </a:r>
          </a:p>
        </p:txBody>
      </p:sp>
      <p:sp>
        <p:nvSpPr>
          <p:cNvPr id="8" name="TextBox 7">
            <a:extLst>
              <a:ext uri="{FF2B5EF4-FFF2-40B4-BE49-F238E27FC236}">
                <a16:creationId xmlns:a16="http://schemas.microsoft.com/office/drawing/2014/main" id="{E735261D-785F-6E05-AD9E-2AF3B841A9C1}"/>
              </a:ext>
            </a:extLst>
          </p:cNvPr>
          <p:cNvSpPr txBox="1"/>
          <p:nvPr/>
        </p:nvSpPr>
        <p:spPr>
          <a:xfrm>
            <a:off x="575094" y="1855796"/>
            <a:ext cx="3709359" cy="369332"/>
          </a:xfrm>
          <a:prstGeom prst="rect">
            <a:avLst/>
          </a:prstGeom>
          <a:noFill/>
        </p:spPr>
        <p:txBody>
          <a:bodyPr wrap="square" rtlCol="0">
            <a:spAutoFit/>
          </a:bodyPr>
          <a:lstStyle/>
          <a:p>
            <a:pPr marL="285750" indent="-285750">
              <a:buFont typeface="Arial" panose="020B0604020202020204" pitchFamily="34" charset="0"/>
              <a:buChar char="•"/>
            </a:pPr>
            <a:r>
              <a:rPr lang="en-US" dirty="0"/>
              <a:t>Dirt Detective™ by iRobot OS 7.0</a:t>
            </a:r>
            <a:endParaRPr lang="en-IN" dirty="0"/>
          </a:p>
        </p:txBody>
      </p:sp>
      <p:sp>
        <p:nvSpPr>
          <p:cNvPr id="9" name="TextBox 8">
            <a:extLst>
              <a:ext uri="{FF2B5EF4-FFF2-40B4-BE49-F238E27FC236}">
                <a16:creationId xmlns:a16="http://schemas.microsoft.com/office/drawing/2014/main" id="{5CC18BC2-2CF2-88CE-F64D-B93E6CC4D8D9}"/>
              </a:ext>
            </a:extLst>
          </p:cNvPr>
          <p:cNvSpPr txBox="1"/>
          <p:nvPr/>
        </p:nvSpPr>
        <p:spPr>
          <a:xfrm>
            <a:off x="621102" y="2551837"/>
            <a:ext cx="5158596" cy="2031325"/>
          </a:xfrm>
          <a:prstGeom prst="rect">
            <a:avLst/>
          </a:prstGeom>
          <a:noFill/>
        </p:spPr>
        <p:txBody>
          <a:bodyPr wrap="square" rtlCol="0">
            <a:spAutoFit/>
          </a:bodyPr>
          <a:lstStyle/>
          <a:p>
            <a:r>
              <a:rPr lang="en-IN" b="1" dirty="0"/>
              <a:t>Limitations:</a:t>
            </a:r>
          </a:p>
          <a:p>
            <a:endParaRPr lang="en-IN" dirty="0"/>
          </a:p>
          <a:p>
            <a:pPr marL="285750" indent="-285750">
              <a:buFont typeface="Arial" panose="020B0604020202020204" pitchFamily="34" charset="0"/>
              <a:buChar char="•"/>
            </a:pPr>
            <a:r>
              <a:rPr lang="en-US" dirty="0"/>
              <a:t>No Mop Integration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Weaker Suction Power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Navigation Struggles</a:t>
            </a:r>
            <a:endParaRPr lang="en-IN" dirty="0"/>
          </a:p>
        </p:txBody>
      </p:sp>
      <p:sp>
        <p:nvSpPr>
          <p:cNvPr id="10" name="TextBox 9">
            <a:extLst>
              <a:ext uri="{FF2B5EF4-FFF2-40B4-BE49-F238E27FC236}">
                <a16:creationId xmlns:a16="http://schemas.microsoft.com/office/drawing/2014/main" id="{A2D0FCC8-5505-EDB5-0FC4-BA10668F2533}"/>
              </a:ext>
            </a:extLst>
          </p:cNvPr>
          <p:cNvSpPr txBox="1"/>
          <p:nvPr/>
        </p:nvSpPr>
        <p:spPr>
          <a:xfrm>
            <a:off x="621102" y="4765144"/>
            <a:ext cx="4715773" cy="923330"/>
          </a:xfrm>
          <a:prstGeom prst="rect">
            <a:avLst/>
          </a:prstGeom>
          <a:noFill/>
        </p:spPr>
        <p:txBody>
          <a:bodyPr wrap="square" rtlCol="0">
            <a:spAutoFit/>
          </a:bodyPr>
          <a:lstStyle/>
          <a:p>
            <a:r>
              <a:rPr lang="en-IN" b="1" dirty="0"/>
              <a:t>Patent:</a:t>
            </a:r>
          </a:p>
          <a:p>
            <a:endParaRPr lang="en-IN" b="1" dirty="0"/>
          </a:p>
          <a:p>
            <a:pPr marL="285750" indent="-285750">
              <a:buFont typeface="Arial" panose="020B0604020202020204" pitchFamily="34" charset="0"/>
              <a:buChar char="•"/>
            </a:pPr>
            <a:r>
              <a:rPr lang="en-US" dirty="0"/>
              <a:t>Clean Base® Automatic Dirt Disposal</a:t>
            </a:r>
          </a:p>
        </p:txBody>
      </p:sp>
      <p:pic>
        <p:nvPicPr>
          <p:cNvPr id="3" name="Picture 2" descr="A robot vacuum cleaner on a wood floor&#10;&#10;AI-generated content may be incorrect.">
            <a:extLst>
              <a:ext uri="{FF2B5EF4-FFF2-40B4-BE49-F238E27FC236}">
                <a16:creationId xmlns:a16="http://schemas.microsoft.com/office/drawing/2014/main" id="{CAA1D974-8E20-0C53-671F-15086B6E50D0}"/>
              </a:ext>
            </a:extLst>
          </p:cNvPr>
          <p:cNvPicPr>
            <a:picLocks noChangeAspect="1"/>
          </p:cNvPicPr>
          <p:nvPr/>
        </p:nvPicPr>
        <p:blipFill>
          <a:blip r:embed="rId2"/>
          <a:stretch>
            <a:fillRect/>
          </a:stretch>
        </p:blipFill>
        <p:spPr>
          <a:xfrm>
            <a:off x="6044242" y="1728000"/>
            <a:ext cx="3996906" cy="3730445"/>
          </a:xfrm>
          <a:prstGeom prst="rect">
            <a:avLst/>
          </a:prstGeom>
        </p:spPr>
      </p:pic>
      <p:pic>
        <p:nvPicPr>
          <p:cNvPr id="7" name="Picture 6">
            <a:extLst>
              <a:ext uri="{FF2B5EF4-FFF2-40B4-BE49-F238E27FC236}">
                <a16:creationId xmlns:a16="http://schemas.microsoft.com/office/drawing/2014/main" id="{87D725DD-A045-A3A7-0316-D933BD8124C3}"/>
              </a:ext>
            </a:extLst>
          </p:cNvPr>
          <p:cNvPicPr>
            <a:picLocks noChangeAspect="1"/>
          </p:cNvPicPr>
          <p:nvPr/>
        </p:nvPicPr>
        <p:blipFill>
          <a:blip r:embed="rId3"/>
          <a:stretch>
            <a:fillRect/>
          </a:stretch>
        </p:blipFill>
        <p:spPr>
          <a:xfrm>
            <a:off x="5543910" y="877565"/>
            <a:ext cx="1316966" cy="356262"/>
          </a:xfrm>
          <a:prstGeom prst="rect">
            <a:avLst/>
          </a:prstGeom>
        </p:spPr>
      </p:pic>
    </p:spTree>
    <p:extLst>
      <p:ext uri="{BB962C8B-B14F-4D97-AF65-F5344CB8AC3E}">
        <p14:creationId xmlns:p14="http://schemas.microsoft.com/office/powerpoint/2010/main" val="17384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A94944-8175-80D4-F425-EDAD87A928B4}"/>
            </a:ext>
          </a:extLst>
        </p:cNvPr>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C6DEF8F9-FFEF-4EDB-8A06-8A7884ED4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0747CA7-2579-4FF5-95CF-E3FA65C9E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1C63BD94-CA0C-4C27-BB07-89F71DEA2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4820"/>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3156FF66-C042-9AC0-422C-3AF7E34C9D39}"/>
              </a:ext>
            </a:extLst>
          </p:cNvPr>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dirty="0">
                <a:solidFill>
                  <a:schemeClr val="tx1">
                    <a:lumMod val="75000"/>
                    <a:lumOff val="25000"/>
                  </a:schemeClr>
                </a:solidFill>
                <a:latin typeface="+mj-lt"/>
                <a:ea typeface="+mj-ea"/>
                <a:cs typeface="+mj-cs"/>
              </a:rPr>
              <a:t>Hardware Implementation – AI Smart Vacuum Cleaner</a:t>
            </a:r>
          </a:p>
        </p:txBody>
      </p:sp>
      <p:graphicFrame>
        <p:nvGraphicFramePr>
          <p:cNvPr id="7" name="TextBox 4">
            <a:extLst>
              <a:ext uri="{FF2B5EF4-FFF2-40B4-BE49-F238E27FC236}">
                <a16:creationId xmlns:a16="http://schemas.microsoft.com/office/drawing/2014/main" id="{221E5F13-DC2E-1320-6B7A-CCE8AD13AEF4}"/>
              </a:ext>
            </a:extLst>
          </p:cNvPr>
          <p:cNvGraphicFramePr/>
          <p:nvPr>
            <p:extLst>
              <p:ext uri="{D42A27DB-BD31-4B8C-83A1-F6EECF244321}">
                <p14:modId xmlns:p14="http://schemas.microsoft.com/office/powerpoint/2010/main" val="364729075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819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B388F7-F4E8-292F-9A1B-AA5165B2A8E9}"/>
              </a:ext>
            </a:extLst>
          </p:cNvPr>
          <p:cNvSpPr txBox="1"/>
          <p:nvPr/>
        </p:nvSpPr>
        <p:spPr>
          <a:xfrm>
            <a:off x="714374" y="529709"/>
            <a:ext cx="6100762" cy="584775"/>
          </a:xfrm>
          <a:prstGeom prst="rect">
            <a:avLst/>
          </a:prstGeom>
          <a:noFill/>
        </p:spPr>
        <p:txBody>
          <a:bodyPr wrap="square">
            <a:spAutoFit/>
          </a:bodyPr>
          <a:lstStyle/>
          <a:p>
            <a:r>
              <a:rPr lang="en-IN" sz="3200" dirty="0"/>
              <a:t>Project Overview</a:t>
            </a:r>
            <a:endParaRPr lang="en-US" sz="3200" dirty="0"/>
          </a:p>
        </p:txBody>
      </p:sp>
      <p:sp>
        <p:nvSpPr>
          <p:cNvPr id="5" name="TextBox 4">
            <a:extLst>
              <a:ext uri="{FF2B5EF4-FFF2-40B4-BE49-F238E27FC236}">
                <a16:creationId xmlns:a16="http://schemas.microsoft.com/office/drawing/2014/main" id="{34B8AAC1-5347-BE52-0141-7AF4E538379A}"/>
              </a:ext>
            </a:extLst>
          </p:cNvPr>
          <p:cNvSpPr txBox="1"/>
          <p:nvPr/>
        </p:nvSpPr>
        <p:spPr>
          <a:xfrm>
            <a:off x="714374" y="1485900"/>
            <a:ext cx="10629901" cy="3785652"/>
          </a:xfrm>
          <a:prstGeom prst="rect">
            <a:avLst/>
          </a:prstGeom>
          <a:noFill/>
        </p:spPr>
        <p:txBody>
          <a:bodyPr wrap="square">
            <a:spAutoFit/>
          </a:bodyPr>
          <a:lstStyle/>
          <a:p>
            <a:r>
              <a:rPr lang="en-IN" sz="2400" dirty="0"/>
              <a:t>This project aims to design and implement an AI-powered smart vacuum cleaner using Raspberry Pi. The system uses a Pi camera to capture real-time floor visuals, which are </a:t>
            </a:r>
            <a:r>
              <a:rPr lang="en-IN" sz="2400" dirty="0" err="1"/>
              <a:t>analyzed</a:t>
            </a:r>
            <a:r>
              <a:rPr lang="en-IN" sz="2400" dirty="0"/>
              <a:t> by deep learning models trained to detect dust and recognize stairs. Based on these predictions, the vacuum robot autonomously decides whether to clean, move, or climb. When stairs are detected, the bot engages a gear-driven wheel mechanism that allows it to ascend steps smoothly and maintain stability. The entire setup integrates GPIO-controlled DC motors for movement, a vacuum pump activated via a relay for dust cleaning, and intelligent control logic — resulting in a compact and robust AI-embedded hardware system capable of operating across multiple floor levels.</a:t>
            </a:r>
          </a:p>
        </p:txBody>
      </p:sp>
    </p:spTree>
    <p:extLst>
      <p:ext uri="{BB962C8B-B14F-4D97-AF65-F5344CB8AC3E}">
        <p14:creationId xmlns:p14="http://schemas.microsoft.com/office/powerpoint/2010/main" val="23331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63F164-51E2-C8B5-0C15-0F1B135147B0}"/>
              </a:ext>
            </a:extLst>
          </p:cNvPr>
          <p:cNvSpPr txBox="1"/>
          <p:nvPr/>
        </p:nvSpPr>
        <p:spPr>
          <a:xfrm>
            <a:off x="500063" y="629658"/>
            <a:ext cx="6322218" cy="584775"/>
          </a:xfrm>
          <a:prstGeom prst="rect">
            <a:avLst/>
          </a:prstGeom>
          <a:noFill/>
        </p:spPr>
        <p:txBody>
          <a:bodyPr wrap="square">
            <a:spAutoFit/>
          </a:bodyPr>
          <a:lstStyle/>
          <a:p>
            <a:r>
              <a:rPr lang="en-IN" sz="3200" dirty="0"/>
              <a:t>Components To be Used</a:t>
            </a:r>
            <a:endParaRPr lang="en-US" sz="3200" dirty="0"/>
          </a:p>
        </p:txBody>
      </p:sp>
      <p:graphicFrame>
        <p:nvGraphicFramePr>
          <p:cNvPr id="4" name="Table 3">
            <a:extLst>
              <a:ext uri="{FF2B5EF4-FFF2-40B4-BE49-F238E27FC236}">
                <a16:creationId xmlns:a16="http://schemas.microsoft.com/office/drawing/2014/main" id="{FBBCB9C7-0742-4CD8-8D5C-068E08A13720}"/>
              </a:ext>
            </a:extLst>
          </p:cNvPr>
          <p:cNvGraphicFramePr>
            <a:graphicFrameLocks noGrp="1"/>
          </p:cNvGraphicFramePr>
          <p:nvPr>
            <p:extLst>
              <p:ext uri="{D42A27DB-BD31-4B8C-83A1-F6EECF244321}">
                <p14:modId xmlns:p14="http://schemas.microsoft.com/office/powerpoint/2010/main" val="1384778232"/>
              </p:ext>
            </p:extLst>
          </p:nvPr>
        </p:nvGraphicFramePr>
        <p:xfrm>
          <a:off x="500063" y="1214433"/>
          <a:ext cx="10272712" cy="4995272"/>
        </p:xfrm>
        <a:graphic>
          <a:graphicData uri="http://schemas.openxmlformats.org/drawingml/2006/table">
            <a:tbl>
              <a:tblPr/>
              <a:tblGrid>
                <a:gridCol w="5136356">
                  <a:extLst>
                    <a:ext uri="{9D8B030D-6E8A-4147-A177-3AD203B41FA5}">
                      <a16:colId xmlns:a16="http://schemas.microsoft.com/office/drawing/2014/main" val="2598930666"/>
                    </a:ext>
                  </a:extLst>
                </a:gridCol>
                <a:gridCol w="5136356">
                  <a:extLst>
                    <a:ext uri="{9D8B030D-6E8A-4147-A177-3AD203B41FA5}">
                      <a16:colId xmlns:a16="http://schemas.microsoft.com/office/drawing/2014/main" val="1228688462"/>
                    </a:ext>
                  </a:extLst>
                </a:gridCol>
              </a:tblGrid>
              <a:tr h="550469">
                <a:tc>
                  <a:txBody>
                    <a:bodyPr/>
                    <a:lstStyle/>
                    <a:p>
                      <a:r>
                        <a:rPr lang="en-IN" b="1"/>
                        <a:t>Component</a:t>
                      </a:r>
                      <a:endParaRPr lang="en-IN"/>
                    </a:p>
                  </a:txBody>
                  <a:tcPr anchor="ctr">
                    <a:lnL>
                      <a:noFill/>
                    </a:lnL>
                    <a:lnR>
                      <a:noFill/>
                    </a:lnR>
                    <a:lnT>
                      <a:noFill/>
                    </a:lnT>
                    <a:lnB>
                      <a:noFill/>
                    </a:lnB>
                    <a:noFill/>
                  </a:tcPr>
                </a:tc>
                <a:tc>
                  <a:txBody>
                    <a:bodyPr/>
                    <a:lstStyle/>
                    <a:p>
                      <a:r>
                        <a:rPr lang="en-IN" b="1" dirty="0"/>
                        <a:t>Purpose</a:t>
                      </a:r>
                      <a:endParaRPr lang="en-IN" dirty="0"/>
                    </a:p>
                  </a:txBody>
                  <a:tcPr anchor="ctr">
                    <a:lnL>
                      <a:noFill/>
                    </a:lnL>
                    <a:lnR>
                      <a:noFill/>
                    </a:lnR>
                    <a:lnT>
                      <a:noFill/>
                    </a:lnT>
                    <a:lnB>
                      <a:noFill/>
                    </a:lnB>
                    <a:noFill/>
                  </a:tcPr>
                </a:tc>
                <a:extLst>
                  <a:ext uri="{0D108BD9-81ED-4DB2-BD59-A6C34878D82A}">
                    <a16:rowId xmlns:a16="http://schemas.microsoft.com/office/drawing/2014/main" val="79193618"/>
                  </a:ext>
                </a:extLst>
              </a:tr>
              <a:tr h="668773">
                <a:tc>
                  <a:txBody>
                    <a:bodyPr/>
                    <a:lstStyle/>
                    <a:p>
                      <a:r>
                        <a:rPr lang="en-IN" b="1" dirty="0"/>
                        <a:t>Raspberry Pi 4 (4GB+)</a:t>
                      </a:r>
                      <a:endParaRPr lang="en-IN" dirty="0"/>
                    </a:p>
                  </a:txBody>
                  <a:tcPr anchor="ctr">
                    <a:lnL>
                      <a:noFill/>
                    </a:lnL>
                    <a:lnR>
                      <a:noFill/>
                    </a:lnR>
                    <a:lnT>
                      <a:noFill/>
                    </a:lnT>
                    <a:lnB>
                      <a:noFill/>
                    </a:lnB>
                    <a:noFill/>
                  </a:tcPr>
                </a:tc>
                <a:tc>
                  <a:txBody>
                    <a:bodyPr/>
                    <a:lstStyle/>
                    <a:p>
                      <a:r>
                        <a:rPr lang="en-IN" dirty="0"/>
                        <a:t>Acts as the brain of the system; runs CNN models and controls GPIO</a:t>
                      </a:r>
                    </a:p>
                  </a:txBody>
                  <a:tcPr anchor="ctr">
                    <a:lnL>
                      <a:noFill/>
                    </a:lnL>
                    <a:lnR>
                      <a:noFill/>
                    </a:lnR>
                    <a:lnT>
                      <a:noFill/>
                    </a:lnT>
                    <a:lnB>
                      <a:noFill/>
                    </a:lnB>
                    <a:noFill/>
                  </a:tcPr>
                </a:tc>
                <a:extLst>
                  <a:ext uri="{0D108BD9-81ED-4DB2-BD59-A6C34878D82A}">
                    <a16:rowId xmlns:a16="http://schemas.microsoft.com/office/drawing/2014/main" val="1585883435"/>
                  </a:ext>
                </a:extLst>
              </a:tr>
              <a:tr h="668773">
                <a:tc>
                  <a:txBody>
                    <a:bodyPr/>
                    <a:lstStyle/>
                    <a:p>
                      <a:r>
                        <a:rPr lang="en-IN" b="1" dirty="0"/>
                        <a:t>Pi Camera Module</a:t>
                      </a:r>
                      <a:endParaRPr lang="en-IN" dirty="0"/>
                    </a:p>
                  </a:txBody>
                  <a:tcPr anchor="ctr">
                    <a:lnL>
                      <a:noFill/>
                    </a:lnL>
                    <a:lnR>
                      <a:noFill/>
                    </a:lnR>
                    <a:lnT>
                      <a:noFill/>
                    </a:lnT>
                    <a:lnB>
                      <a:noFill/>
                    </a:lnB>
                    <a:noFill/>
                  </a:tcPr>
                </a:tc>
                <a:tc>
                  <a:txBody>
                    <a:bodyPr/>
                    <a:lstStyle/>
                    <a:p>
                      <a:r>
                        <a:rPr lang="en-IN" dirty="0"/>
                        <a:t>Captures real-time floor visuals for dust and stair detection</a:t>
                      </a:r>
                    </a:p>
                  </a:txBody>
                  <a:tcPr anchor="ctr">
                    <a:lnL>
                      <a:noFill/>
                    </a:lnL>
                    <a:lnR>
                      <a:noFill/>
                    </a:lnR>
                    <a:lnT>
                      <a:noFill/>
                    </a:lnT>
                    <a:lnB>
                      <a:noFill/>
                    </a:lnB>
                    <a:noFill/>
                  </a:tcPr>
                </a:tc>
                <a:extLst>
                  <a:ext uri="{0D108BD9-81ED-4DB2-BD59-A6C34878D82A}">
                    <a16:rowId xmlns:a16="http://schemas.microsoft.com/office/drawing/2014/main" val="595706331"/>
                  </a:ext>
                </a:extLst>
              </a:tr>
              <a:tr h="550469">
                <a:tc>
                  <a:txBody>
                    <a:bodyPr/>
                    <a:lstStyle/>
                    <a:p>
                      <a:r>
                        <a:rPr lang="en-IN" b="1" dirty="0"/>
                        <a:t>Vacuum Motor (12V)</a:t>
                      </a:r>
                      <a:endParaRPr lang="en-IN" dirty="0"/>
                    </a:p>
                  </a:txBody>
                  <a:tcPr anchor="ctr">
                    <a:lnL>
                      <a:noFill/>
                    </a:lnL>
                    <a:lnR>
                      <a:noFill/>
                    </a:lnR>
                    <a:lnT>
                      <a:noFill/>
                    </a:lnT>
                    <a:lnB>
                      <a:noFill/>
                    </a:lnB>
                    <a:noFill/>
                  </a:tcPr>
                </a:tc>
                <a:tc>
                  <a:txBody>
                    <a:bodyPr/>
                    <a:lstStyle/>
                    <a:p>
                      <a:r>
                        <a:rPr lang="en-IN" dirty="0"/>
                        <a:t>Creates suction to clean dust</a:t>
                      </a:r>
                    </a:p>
                  </a:txBody>
                  <a:tcPr anchor="ctr">
                    <a:lnL>
                      <a:noFill/>
                    </a:lnL>
                    <a:lnR>
                      <a:noFill/>
                    </a:lnR>
                    <a:lnT>
                      <a:noFill/>
                    </a:lnT>
                    <a:lnB>
                      <a:noFill/>
                    </a:lnB>
                    <a:noFill/>
                  </a:tcPr>
                </a:tc>
                <a:extLst>
                  <a:ext uri="{0D108BD9-81ED-4DB2-BD59-A6C34878D82A}">
                    <a16:rowId xmlns:a16="http://schemas.microsoft.com/office/drawing/2014/main" val="1181869639"/>
                  </a:ext>
                </a:extLst>
              </a:tr>
              <a:tr h="550469">
                <a:tc>
                  <a:txBody>
                    <a:bodyPr/>
                    <a:lstStyle/>
                    <a:p>
                      <a:r>
                        <a:rPr lang="en-IN" b="1" dirty="0"/>
                        <a:t>Relay Module (1-channel)</a:t>
                      </a:r>
                      <a:endParaRPr lang="en-IN" dirty="0"/>
                    </a:p>
                  </a:txBody>
                  <a:tcPr anchor="ctr">
                    <a:lnL>
                      <a:noFill/>
                    </a:lnL>
                    <a:lnR>
                      <a:noFill/>
                    </a:lnR>
                    <a:lnT>
                      <a:noFill/>
                    </a:lnT>
                    <a:lnB>
                      <a:noFill/>
                    </a:lnB>
                    <a:noFill/>
                  </a:tcPr>
                </a:tc>
                <a:tc>
                  <a:txBody>
                    <a:bodyPr/>
                    <a:lstStyle/>
                    <a:p>
                      <a:r>
                        <a:rPr lang="en-IN" dirty="0"/>
                        <a:t>Switches vacuum motor ON/OFF based on AI output</a:t>
                      </a:r>
                    </a:p>
                  </a:txBody>
                  <a:tcPr anchor="ctr">
                    <a:lnL>
                      <a:noFill/>
                    </a:lnL>
                    <a:lnR>
                      <a:noFill/>
                    </a:lnR>
                    <a:lnT>
                      <a:noFill/>
                    </a:lnT>
                    <a:lnB>
                      <a:noFill/>
                    </a:lnB>
                    <a:noFill/>
                  </a:tcPr>
                </a:tc>
                <a:extLst>
                  <a:ext uri="{0D108BD9-81ED-4DB2-BD59-A6C34878D82A}">
                    <a16:rowId xmlns:a16="http://schemas.microsoft.com/office/drawing/2014/main" val="3644719618"/>
                  </a:ext>
                </a:extLst>
              </a:tr>
              <a:tr h="668773">
                <a:tc>
                  <a:txBody>
                    <a:bodyPr/>
                    <a:lstStyle/>
                    <a:p>
                      <a:r>
                        <a:rPr lang="en-IN" b="1" dirty="0"/>
                        <a:t>DC Gear Motors (x2)</a:t>
                      </a:r>
                      <a:endParaRPr lang="en-IN" dirty="0"/>
                    </a:p>
                  </a:txBody>
                  <a:tcPr anchor="ctr">
                    <a:lnL>
                      <a:noFill/>
                    </a:lnL>
                    <a:lnR>
                      <a:noFill/>
                    </a:lnR>
                    <a:lnT>
                      <a:noFill/>
                    </a:lnT>
                    <a:lnB>
                      <a:noFill/>
                    </a:lnB>
                    <a:noFill/>
                  </a:tcPr>
                </a:tc>
                <a:tc>
                  <a:txBody>
                    <a:bodyPr/>
                    <a:lstStyle/>
                    <a:p>
                      <a:r>
                        <a:rPr lang="en-IN" dirty="0"/>
                        <a:t>Drives wheels with enough torque to climb stairs using gear-driven motion</a:t>
                      </a:r>
                    </a:p>
                  </a:txBody>
                  <a:tcPr anchor="ctr">
                    <a:lnL>
                      <a:noFill/>
                    </a:lnL>
                    <a:lnR>
                      <a:noFill/>
                    </a:lnR>
                    <a:lnT>
                      <a:noFill/>
                    </a:lnT>
                    <a:lnB>
                      <a:noFill/>
                    </a:lnB>
                    <a:noFill/>
                  </a:tcPr>
                </a:tc>
                <a:extLst>
                  <a:ext uri="{0D108BD9-81ED-4DB2-BD59-A6C34878D82A}">
                    <a16:rowId xmlns:a16="http://schemas.microsoft.com/office/drawing/2014/main" val="44642790"/>
                  </a:ext>
                </a:extLst>
              </a:tr>
              <a:tr h="668773">
                <a:tc>
                  <a:txBody>
                    <a:bodyPr/>
                    <a:lstStyle/>
                    <a:p>
                      <a:r>
                        <a:rPr lang="en-IN" b="1" dirty="0"/>
                        <a:t>Gear-Driven Wheel System</a:t>
                      </a:r>
                      <a:endParaRPr lang="en-IN" dirty="0"/>
                    </a:p>
                  </a:txBody>
                  <a:tcPr anchor="ctr">
                    <a:lnL>
                      <a:noFill/>
                    </a:lnL>
                    <a:lnR>
                      <a:noFill/>
                    </a:lnR>
                    <a:lnT>
                      <a:noFill/>
                    </a:lnT>
                    <a:lnB>
                      <a:noFill/>
                    </a:lnB>
                    <a:noFill/>
                  </a:tcPr>
                </a:tc>
                <a:tc>
                  <a:txBody>
                    <a:bodyPr/>
                    <a:lstStyle/>
                    <a:p>
                      <a:r>
                        <a:rPr lang="en-IN" dirty="0"/>
                        <a:t>Provides stair-climbing ability; mechanical attachment to motor shafts</a:t>
                      </a:r>
                    </a:p>
                  </a:txBody>
                  <a:tcPr anchor="ctr">
                    <a:lnL>
                      <a:noFill/>
                    </a:lnL>
                    <a:lnR>
                      <a:noFill/>
                    </a:lnR>
                    <a:lnT>
                      <a:noFill/>
                    </a:lnT>
                    <a:lnB>
                      <a:noFill/>
                    </a:lnB>
                    <a:noFill/>
                  </a:tcPr>
                </a:tc>
                <a:extLst>
                  <a:ext uri="{0D108BD9-81ED-4DB2-BD59-A6C34878D82A}">
                    <a16:rowId xmlns:a16="http://schemas.microsoft.com/office/drawing/2014/main" val="1518205019"/>
                  </a:ext>
                </a:extLst>
              </a:tr>
              <a:tr h="668773">
                <a:tc>
                  <a:txBody>
                    <a:bodyPr/>
                    <a:lstStyle/>
                    <a:p>
                      <a:r>
                        <a:rPr lang="en-IN" b="1" dirty="0"/>
                        <a:t>L298N Motor Driver</a:t>
                      </a:r>
                      <a:endParaRPr lang="en-IN" dirty="0"/>
                    </a:p>
                  </a:txBody>
                  <a:tcPr anchor="ctr">
                    <a:lnL>
                      <a:noFill/>
                    </a:lnL>
                    <a:lnR>
                      <a:noFill/>
                    </a:lnR>
                    <a:lnT>
                      <a:noFill/>
                    </a:lnT>
                    <a:lnB>
                      <a:noFill/>
                    </a:lnB>
                    <a:noFill/>
                  </a:tcPr>
                </a:tc>
                <a:tc>
                  <a:txBody>
                    <a:bodyPr/>
                    <a:lstStyle/>
                    <a:p>
                      <a:r>
                        <a:rPr lang="en-IN" dirty="0"/>
                        <a:t>Controls direction/speed of both motors through Raspberry Pi GPIO</a:t>
                      </a:r>
                    </a:p>
                  </a:txBody>
                  <a:tcPr anchor="ctr">
                    <a:lnL>
                      <a:noFill/>
                    </a:lnL>
                    <a:lnR>
                      <a:noFill/>
                    </a:lnR>
                    <a:lnT>
                      <a:noFill/>
                    </a:lnT>
                    <a:lnB>
                      <a:noFill/>
                    </a:lnB>
                    <a:noFill/>
                  </a:tcPr>
                </a:tc>
                <a:extLst>
                  <a:ext uri="{0D108BD9-81ED-4DB2-BD59-A6C34878D82A}">
                    <a16:rowId xmlns:a16="http://schemas.microsoft.com/office/drawing/2014/main" val="3925519155"/>
                  </a:ext>
                </a:extLst>
              </a:tr>
            </a:tbl>
          </a:graphicData>
        </a:graphic>
      </p:graphicFrame>
    </p:spTree>
    <p:extLst>
      <p:ext uri="{BB962C8B-B14F-4D97-AF65-F5344CB8AC3E}">
        <p14:creationId xmlns:p14="http://schemas.microsoft.com/office/powerpoint/2010/main" val="378390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6D015-3CE6-84AD-F348-D585267CCAB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85DAAB-F720-9C77-904E-37BD5864A10D}"/>
              </a:ext>
            </a:extLst>
          </p:cNvPr>
          <p:cNvSpPr txBox="1"/>
          <p:nvPr/>
        </p:nvSpPr>
        <p:spPr>
          <a:xfrm>
            <a:off x="500063" y="629658"/>
            <a:ext cx="6322218" cy="584775"/>
          </a:xfrm>
          <a:prstGeom prst="rect">
            <a:avLst/>
          </a:prstGeom>
          <a:noFill/>
        </p:spPr>
        <p:txBody>
          <a:bodyPr wrap="square">
            <a:spAutoFit/>
          </a:bodyPr>
          <a:lstStyle/>
          <a:p>
            <a:r>
              <a:rPr lang="en-IN" sz="3200" dirty="0"/>
              <a:t>Components To be Used</a:t>
            </a:r>
            <a:endParaRPr lang="en-US" sz="3200" dirty="0"/>
          </a:p>
        </p:txBody>
      </p:sp>
      <p:graphicFrame>
        <p:nvGraphicFramePr>
          <p:cNvPr id="4" name="Table 3">
            <a:extLst>
              <a:ext uri="{FF2B5EF4-FFF2-40B4-BE49-F238E27FC236}">
                <a16:creationId xmlns:a16="http://schemas.microsoft.com/office/drawing/2014/main" id="{FAD57C1E-75D3-0628-7914-B52CE8EC8BA3}"/>
              </a:ext>
            </a:extLst>
          </p:cNvPr>
          <p:cNvGraphicFramePr>
            <a:graphicFrameLocks noGrp="1"/>
          </p:cNvGraphicFramePr>
          <p:nvPr>
            <p:extLst>
              <p:ext uri="{D42A27DB-BD31-4B8C-83A1-F6EECF244321}">
                <p14:modId xmlns:p14="http://schemas.microsoft.com/office/powerpoint/2010/main" val="1498262293"/>
              </p:ext>
            </p:extLst>
          </p:nvPr>
        </p:nvGraphicFramePr>
        <p:xfrm>
          <a:off x="500063" y="1214433"/>
          <a:ext cx="10272712" cy="4995272"/>
        </p:xfrm>
        <a:graphic>
          <a:graphicData uri="http://schemas.openxmlformats.org/drawingml/2006/table">
            <a:tbl>
              <a:tblPr/>
              <a:tblGrid>
                <a:gridCol w="5136356">
                  <a:extLst>
                    <a:ext uri="{9D8B030D-6E8A-4147-A177-3AD203B41FA5}">
                      <a16:colId xmlns:a16="http://schemas.microsoft.com/office/drawing/2014/main" val="2598930666"/>
                    </a:ext>
                  </a:extLst>
                </a:gridCol>
                <a:gridCol w="5136356">
                  <a:extLst>
                    <a:ext uri="{9D8B030D-6E8A-4147-A177-3AD203B41FA5}">
                      <a16:colId xmlns:a16="http://schemas.microsoft.com/office/drawing/2014/main" val="1228688462"/>
                    </a:ext>
                  </a:extLst>
                </a:gridCol>
              </a:tblGrid>
              <a:tr h="550469">
                <a:tc>
                  <a:txBody>
                    <a:bodyPr/>
                    <a:lstStyle/>
                    <a:p>
                      <a:r>
                        <a:rPr lang="en-IN" dirty="0"/>
                        <a:t> </a:t>
                      </a:r>
                      <a:r>
                        <a:rPr lang="en-IN" b="1" dirty="0"/>
                        <a:t>Rechargeable Li-ion Battery (12V, 2–4A)</a:t>
                      </a:r>
                      <a:endParaRPr lang="en-IN" dirty="0"/>
                    </a:p>
                  </a:txBody>
                  <a:tcPr anchor="ctr">
                    <a:lnL>
                      <a:noFill/>
                    </a:lnL>
                    <a:lnR>
                      <a:noFill/>
                    </a:lnR>
                    <a:lnT>
                      <a:noFill/>
                    </a:lnT>
                    <a:lnB>
                      <a:noFill/>
                    </a:lnB>
                    <a:noFill/>
                  </a:tcPr>
                </a:tc>
                <a:tc>
                  <a:txBody>
                    <a:bodyPr/>
                    <a:lstStyle/>
                    <a:p>
                      <a:r>
                        <a:rPr lang="en-IN"/>
                        <a:t>Powers motors and vacuum (through relay)</a:t>
                      </a:r>
                    </a:p>
                  </a:txBody>
                  <a:tcPr anchor="ctr">
                    <a:lnL>
                      <a:noFill/>
                    </a:lnL>
                    <a:lnR>
                      <a:noFill/>
                    </a:lnR>
                    <a:lnT>
                      <a:noFill/>
                    </a:lnT>
                    <a:lnB>
                      <a:noFill/>
                    </a:lnB>
                    <a:noFill/>
                  </a:tcPr>
                </a:tc>
                <a:extLst>
                  <a:ext uri="{0D108BD9-81ED-4DB2-BD59-A6C34878D82A}">
                    <a16:rowId xmlns:a16="http://schemas.microsoft.com/office/drawing/2014/main" val="79193618"/>
                  </a:ext>
                </a:extLst>
              </a:tr>
              <a:tr h="668773">
                <a:tc>
                  <a:txBody>
                    <a:bodyPr/>
                    <a:lstStyle/>
                    <a:p>
                      <a:r>
                        <a:rPr lang="en-IN" dirty="0"/>
                        <a:t> </a:t>
                      </a:r>
                      <a:r>
                        <a:rPr lang="en-IN" b="1" dirty="0"/>
                        <a:t>Power Bank (5V, 2A)</a:t>
                      </a:r>
                      <a:endParaRPr lang="en-IN" dirty="0"/>
                    </a:p>
                  </a:txBody>
                  <a:tcPr anchor="ctr">
                    <a:lnL>
                      <a:noFill/>
                    </a:lnL>
                    <a:lnR>
                      <a:noFill/>
                    </a:lnR>
                    <a:lnT>
                      <a:noFill/>
                    </a:lnT>
                    <a:lnB>
                      <a:noFill/>
                    </a:lnB>
                    <a:noFill/>
                  </a:tcPr>
                </a:tc>
                <a:tc>
                  <a:txBody>
                    <a:bodyPr/>
                    <a:lstStyle/>
                    <a:p>
                      <a:r>
                        <a:rPr lang="en-IN"/>
                        <a:t>Powers Raspberry Pi separately</a:t>
                      </a:r>
                    </a:p>
                  </a:txBody>
                  <a:tcPr anchor="ctr">
                    <a:lnL>
                      <a:noFill/>
                    </a:lnL>
                    <a:lnR>
                      <a:noFill/>
                    </a:lnR>
                    <a:lnT>
                      <a:noFill/>
                    </a:lnT>
                    <a:lnB>
                      <a:noFill/>
                    </a:lnB>
                    <a:noFill/>
                  </a:tcPr>
                </a:tc>
                <a:extLst>
                  <a:ext uri="{0D108BD9-81ED-4DB2-BD59-A6C34878D82A}">
                    <a16:rowId xmlns:a16="http://schemas.microsoft.com/office/drawing/2014/main" val="1585883435"/>
                  </a:ext>
                </a:extLst>
              </a:tr>
              <a:tr h="668773">
                <a:tc>
                  <a:txBody>
                    <a:bodyPr/>
                    <a:lstStyle/>
                    <a:p>
                      <a:r>
                        <a:rPr lang="en-IN" b="1" dirty="0"/>
                        <a:t>Chassis Frame (Lightweight)</a:t>
                      </a:r>
                      <a:endParaRPr lang="en-IN" dirty="0"/>
                    </a:p>
                  </a:txBody>
                  <a:tcPr anchor="ctr">
                    <a:lnL>
                      <a:noFill/>
                    </a:lnL>
                    <a:lnR>
                      <a:noFill/>
                    </a:lnR>
                    <a:lnT>
                      <a:noFill/>
                    </a:lnT>
                    <a:lnB>
                      <a:noFill/>
                    </a:lnB>
                    <a:noFill/>
                  </a:tcPr>
                </a:tc>
                <a:tc>
                  <a:txBody>
                    <a:bodyPr/>
                    <a:lstStyle/>
                    <a:p>
                      <a:r>
                        <a:rPr lang="en-IN"/>
                        <a:t>Holds all components; choose acrylic or aluminum for strength vs. weight</a:t>
                      </a:r>
                    </a:p>
                  </a:txBody>
                  <a:tcPr anchor="ctr">
                    <a:lnL>
                      <a:noFill/>
                    </a:lnL>
                    <a:lnR>
                      <a:noFill/>
                    </a:lnR>
                    <a:lnT>
                      <a:noFill/>
                    </a:lnT>
                    <a:lnB>
                      <a:noFill/>
                    </a:lnB>
                    <a:noFill/>
                  </a:tcPr>
                </a:tc>
                <a:extLst>
                  <a:ext uri="{0D108BD9-81ED-4DB2-BD59-A6C34878D82A}">
                    <a16:rowId xmlns:a16="http://schemas.microsoft.com/office/drawing/2014/main" val="595706331"/>
                  </a:ext>
                </a:extLst>
              </a:tr>
              <a:tr h="550469">
                <a:tc>
                  <a:txBody>
                    <a:bodyPr/>
                    <a:lstStyle/>
                    <a:p>
                      <a:r>
                        <a:rPr lang="en-IN" dirty="0"/>
                        <a:t> </a:t>
                      </a:r>
                      <a:r>
                        <a:rPr lang="en-IN" b="1" dirty="0"/>
                        <a:t>Jumper Wires + Connectors</a:t>
                      </a:r>
                      <a:endParaRPr lang="en-IN" dirty="0"/>
                    </a:p>
                  </a:txBody>
                  <a:tcPr anchor="ctr">
                    <a:lnL>
                      <a:noFill/>
                    </a:lnL>
                    <a:lnR>
                      <a:noFill/>
                    </a:lnR>
                    <a:lnT>
                      <a:noFill/>
                    </a:lnT>
                    <a:lnB>
                      <a:noFill/>
                    </a:lnB>
                    <a:noFill/>
                  </a:tcPr>
                </a:tc>
                <a:tc>
                  <a:txBody>
                    <a:bodyPr/>
                    <a:lstStyle/>
                    <a:p>
                      <a:r>
                        <a:rPr lang="en-IN"/>
                        <a:t>Connects GPIO pins to modules and motors</a:t>
                      </a:r>
                    </a:p>
                  </a:txBody>
                  <a:tcPr anchor="ctr">
                    <a:lnL>
                      <a:noFill/>
                    </a:lnL>
                    <a:lnR>
                      <a:noFill/>
                    </a:lnR>
                    <a:lnT>
                      <a:noFill/>
                    </a:lnT>
                    <a:lnB>
                      <a:noFill/>
                    </a:lnB>
                    <a:noFill/>
                  </a:tcPr>
                </a:tc>
                <a:extLst>
                  <a:ext uri="{0D108BD9-81ED-4DB2-BD59-A6C34878D82A}">
                    <a16:rowId xmlns:a16="http://schemas.microsoft.com/office/drawing/2014/main" val="1181869639"/>
                  </a:ext>
                </a:extLst>
              </a:tr>
              <a:tr h="550469">
                <a:tc>
                  <a:txBody>
                    <a:bodyPr/>
                    <a:lstStyle/>
                    <a:p>
                      <a:r>
                        <a:rPr lang="en-IN" dirty="0"/>
                        <a:t> </a:t>
                      </a:r>
                      <a:r>
                        <a:rPr lang="en-IN" b="1" dirty="0"/>
                        <a:t>Screws, Mounts, and Casings</a:t>
                      </a:r>
                      <a:endParaRPr lang="en-IN" dirty="0"/>
                    </a:p>
                  </a:txBody>
                  <a:tcPr anchor="ctr">
                    <a:lnL>
                      <a:noFill/>
                    </a:lnL>
                    <a:lnR>
                      <a:noFill/>
                    </a:lnR>
                    <a:lnT>
                      <a:noFill/>
                    </a:lnT>
                    <a:lnB>
                      <a:noFill/>
                    </a:lnB>
                    <a:noFill/>
                  </a:tcPr>
                </a:tc>
                <a:tc>
                  <a:txBody>
                    <a:bodyPr/>
                    <a:lstStyle/>
                    <a:p>
                      <a:r>
                        <a:rPr lang="en-IN"/>
                        <a:t>Assembles and secures components to the chassis</a:t>
                      </a:r>
                    </a:p>
                  </a:txBody>
                  <a:tcPr anchor="ctr">
                    <a:lnL>
                      <a:noFill/>
                    </a:lnL>
                    <a:lnR>
                      <a:noFill/>
                    </a:lnR>
                    <a:lnT>
                      <a:noFill/>
                    </a:lnT>
                    <a:lnB>
                      <a:noFill/>
                    </a:lnB>
                    <a:noFill/>
                  </a:tcPr>
                </a:tc>
                <a:extLst>
                  <a:ext uri="{0D108BD9-81ED-4DB2-BD59-A6C34878D82A}">
                    <a16:rowId xmlns:a16="http://schemas.microsoft.com/office/drawing/2014/main" val="3644719618"/>
                  </a:ext>
                </a:extLst>
              </a:tr>
              <a:tr h="668773">
                <a:tc>
                  <a:txBody>
                    <a:bodyPr/>
                    <a:lstStyle/>
                    <a:p>
                      <a:r>
                        <a:rPr lang="en-IN" dirty="0"/>
                        <a:t> </a:t>
                      </a:r>
                      <a:r>
                        <a:rPr lang="en-IN" b="1" dirty="0"/>
                        <a:t>Rechargeable Li-ion Battery (12V, 2–4A)</a:t>
                      </a:r>
                      <a:endParaRPr lang="en-IN" dirty="0"/>
                    </a:p>
                  </a:txBody>
                  <a:tcPr anchor="ctr">
                    <a:lnL>
                      <a:noFill/>
                    </a:lnL>
                    <a:lnR>
                      <a:noFill/>
                    </a:lnR>
                    <a:lnT>
                      <a:noFill/>
                    </a:lnT>
                    <a:lnB>
                      <a:noFill/>
                    </a:lnB>
                    <a:noFill/>
                  </a:tcPr>
                </a:tc>
                <a:tc>
                  <a:txBody>
                    <a:bodyPr/>
                    <a:lstStyle/>
                    <a:p>
                      <a:r>
                        <a:rPr lang="en-IN"/>
                        <a:t>Powers motors and vacuum (through relay)</a:t>
                      </a:r>
                    </a:p>
                  </a:txBody>
                  <a:tcPr anchor="ctr">
                    <a:lnL>
                      <a:noFill/>
                    </a:lnL>
                    <a:lnR>
                      <a:noFill/>
                    </a:lnR>
                    <a:lnT>
                      <a:noFill/>
                    </a:lnT>
                    <a:lnB>
                      <a:noFill/>
                    </a:lnB>
                    <a:noFill/>
                  </a:tcPr>
                </a:tc>
                <a:extLst>
                  <a:ext uri="{0D108BD9-81ED-4DB2-BD59-A6C34878D82A}">
                    <a16:rowId xmlns:a16="http://schemas.microsoft.com/office/drawing/2014/main" val="44642790"/>
                  </a:ext>
                </a:extLst>
              </a:tr>
              <a:tr h="668773">
                <a:tc>
                  <a:txBody>
                    <a:bodyPr/>
                    <a:lstStyle/>
                    <a:p>
                      <a:r>
                        <a:rPr lang="en-IN" dirty="0"/>
                        <a:t> </a:t>
                      </a:r>
                      <a:r>
                        <a:rPr lang="en-IN" b="1" dirty="0"/>
                        <a:t>Power Bank (5V, 2A)</a:t>
                      </a:r>
                      <a:endParaRPr lang="en-IN" dirty="0"/>
                    </a:p>
                  </a:txBody>
                  <a:tcPr anchor="ctr">
                    <a:lnL>
                      <a:noFill/>
                    </a:lnL>
                    <a:lnR>
                      <a:noFill/>
                    </a:lnR>
                    <a:lnT>
                      <a:noFill/>
                    </a:lnT>
                    <a:lnB>
                      <a:noFill/>
                    </a:lnB>
                    <a:noFill/>
                  </a:tcPr>
                </a:tc>
                <a:tc>
                  <a:txBody>
                    <a:bodyPr/>
                    <a:lstStyle/>
                    <a:p>
                      <a:r>
                        <a:rPr lang="en-IN"/>
                        <a:t>Powers Raspberry Pi separately</a:t>
                      </a:r>
                    </a:p>
                  </a:txBody>
                  <a:tcPr anchor="ctr">
                    <a:lnL>
                      <a:noFill/>
                    </a:lnL>
                    <a:lnR>
                      <a:noFill/>
                    </a:lnR>
                    <a:lnT>
                      <a:noFill/>
                    </a:lnT>
                    <a:lnB>
                      <a:noFill/>
                    </a:lnB>
                    <a:noFill/>
                  </a:tcPr>
                </a:tc>
                <a:extLst>
                  <a:ext uri="{0D108BD9-81ED-4DB2-BD59-A6C34878D82A}">
                    <a16:rowId xmlns:a16="http://schemas.microsoft.com/office/drawing/2014/main" val="1518205019"/>
                  </a:ext>
                </a:extLst>
              </a:tr>
              <a:tr h="668773">
                <a:tc>
                  <a:txBody>
                    <a:bodyPr/>
                    <a:lstStyle/>
                    <a:p>
                      <a:r>
                        <a:rPr lang="en-IN" dirty="0"/>
                        <a:t> </a:t>
                      </a:r>
                      <a:r>
                        <a:rPr lang="en-IN" b="1" dirty="0"/>
                        <a:t>Chassis Frame (Lightweight)</a:t>
                      </a:r>
                      <a:endParaRPr lang="en-IN" dirty="0"/>
                    </a:p>
                  </a:txBody>
                  <a:tcPr anchor="ctr">
                    <a:lnL>
                      <a:noFill/>
                    </a:lnL>
                    <a:lnR>
                      <a:noFill/>
                    </a:lnR>
                    <a:lnT>
                      <a:noFill/>
                    </a:lnT>
                    <a:lnB>
                      <a:noFill/>
                    </a:lnB>
                    <a:noFill/>
                  </a:tcPr>
                </a:tc>
                <a:tc>
                  <a:txBody>
                    <a:bodyPr/>
                    <a:lstStyle/>
                    <a:p>
                      <a:r>
                        <a:rPr lang="en-IN" dirty="0"/>
                        <a:t>Holds all components; choose acrylic or </a:t>
                      </a:r>
                      <a:r>
                        <a:rPr lang="en-IN" dirty="0" err="1"/>
                        <a:t>aluminum</a:t>
                      </a:r>
                      <a:r>
                        <a:rPr lang="en-IN" dirty="0"/>
                        <a:t> for strength vs. weight</a:t>
                      </a:r>
                    </a:p>
                  </a:txBody>
                  <a:tcPr anchor="ctr">
                    <a:lnL>
                      <a:noFill/>
                    </a:lnL>
                    <a:lnR>
                      <a:noFill/>
                    </a:lnR>
                    <a:lnT>
                      <a:noFill/>
                    </a:lnT>
                    <a:lnB>
                      <a:noFill/>
                    </a:lnB>
                    <a:noFill/>
                  </a:tcPr>
                </a:tc>
                <a:extLst>
                  <a:ext uri="{0D108BD9-81ED-4DB2-BD59-A6C34878D82A}">
                    <a16:rowId xmlns:a16="http://schemas.microsoft.com/office/drawing/2014/main" val="3925519155"/>
                  </a:ext>
                </a:extLst>
              </a:tr>
            </a:tbl>
          </a:graphicData>
        </a:graphic>
      </p:graphicFrame>
    </p:spTree>
    <p:extLst>
      <p:ext uri="{BB962C8B-B14F-4D97-AF65-F5344CB8AC3E}">
        <p14:creationId xmlns:p14="http://schemas.microsoft.com/office/powerpoint/2010/main" val="365142765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3947</TotalTime>
  <Words>776</Words>
  <Application>Microsoft Office PowerPoint</Application>
  <PresentationFormat>Widescreen</PresentationFormat>
  <Paragraphs>106</Paragraphs>
  <Slides>16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Aptos</vt:lpstr>
      <vt:lpstr>Arial</vt:lpstr>
      <vt:lpstr>Calibri</vt:lpstr>
      <vt:lpstr>Calibri </vt:lpstr>
      <vt:lpstr>Calibri (Body)</vt:lpstr>
      <vt:lpstr>Calibri Light</vt:lpstr>
      <vt:lpstr>Lato Extended</vt:lpstr>
      <vt:lpstr>Times New Roman</vt:lpstr>
      <vt:lpstr>Retrospect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Priyanka Singh</dc:creator>
  <cp:lastModifiedBy>Darshan, Vittu Ramadasu</cp:lastModifiedBy>
  <cp:revision>53</cp:revision>
  <dcterms:created xsi:type="dcterms:W3CDTF">2025-03-01T17:54:10Z</dcterms:created>
  <dcterms:modified xsi:type="dcterms:W3CDTF">2025-04-30T18:14:56Z</dcterms:modified>
</cp:coreProperties>
</file>